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56" r:id="rId2"/>
  </p:sldIdLst>
  <p:sldSz cx="41148000" cy="42976800"/>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226094" algn="l" rtl="0" fontAlgn="base">
      <a:spcBef>
        <a:spcPct val="0"/>
      </a:spcBef>
      <a:spcAft>
        <a:spcPct val="0"/>
      </a:spcAft>
      <a:defRPr kern="1200">
        <a:solidFill>
          <a:schemeClr val="tx1"/>
        </a:solidFill>
        <a:latin typeface="Arial" charset="0"/>
        <a:ea typeface="+mn-ea"/>
        <a:cs typeface="+mn-cs"/>
      </a:defRPr>
    </a:lvl2pPr>
    <a:lvl3pPr marL="6452189" algn="l" rtl="0" fontAlgn="base">
      <a:spcBef>
        <a:spcPct val="0"/>
      </a:spcBef>
      <a:spcAft>
        <a:spcPct val="0"/>
      </a:spcAft>
      <a:defRPr kern="1200">
        <a:solidFill>
          <a:schemeClr val="tx1"/>
        </a:solidFill>
        <a:latin typeface="Arial" charset="0"/>
        <a:ea typeface="+mn-ea"/>
        <a:cs typeface="+mn-cs"/>
      </a:defRPr>
    </a:lvl3pPr>
    <a:lvl4pPr marL="9678283" algn="l" rtl="0" fontAlgn="base">
      <a:spcBef>
        <a:spcPct val="0"/>
      </a:spcBef>
      <a:spcAft>
        <a:spcPct val="0"/>
      </a:spcAft>
      <a:defRPr kern="1200">
        <a:solidFill>
          <a:schemeClr val="tx1"/>
        </a:solidFill>
        <a:latin typeface="Arial" charset="0"/>
        <a:ea typeface="+mn-ea"/>
        <a:cs typeface="+mn-cs"/>
      </a:defRPr>
    </a:lvl4pPr>
    <a:lvl5pPr marL="12904377" algn="l" rtl="0" fontAlgn="base">
      <a:spcBef>
        <a:spcPct val="0"/>
      </a:spcBef>
      <a:spcAft>
        <a:spcPct val="0"/>
      </a:spcAft>
      <a:defRPr kern="1200">
        <a:solidFill>
          <a:schemeClr val="tx1"/>
        </a:solidFill>
        <a:latin typeface="Arial" charset="0"/>
        <a:ea typeface="+mn-ea"/>
        <a:cs typeface="+mn-cs"/>
      </a:defRPr>
    </a:lvl5pPr>
    <a:lvl6pPr marL="16130471" algn="l" defTabSz="6452189" rtl="0" eaLnBrk="1" latinLnBrk="0" hangingPunct="1">
      <a:defRPr kern="1200">
        <a:solidFill>
          <a:schemeClr val="tx1"/>
        </a:solidFill>
        <a:latin typeface="Arial" charset="0"/>
        <a:ea typeface="+mn-ea"/>
        <a:cs typeface="+mn-cs"/>
      </a:defRPr>
    </a:lvl6pPr>
    <a:lvl7pPr marL="19356566" algn="l" defTabSz="6452189" rtl="0" eaLnBrk="1" latinLnBrk="0" hangingPunct="1">
      <a:defRPr kern="1200">
        <a:solidFill>
          <a:schemeClr val="tx1"/>
        </a:solidFill>
        <a:latin typeface="Arial" charset="0"/>
        <a:ea typeface="+mn-ea"/>
        <a:cs typeface="+mn-cs"/>
      </a:defRPr>
    </a:lvl7pPr>
    <a:lvl8pPr marL="22582660" algn="l" defTabSz="6452189" rtl="0" eaLnBrk="1" latinLnBrk="0" hangingPunct="1">
      <a:defRPr kern="1200">
        <a:solidFill>
          <a:schemeClr val="tx1"/>
        </a:solidFill>
        <a:latin typeface="Arial" charset="0"/>
        <a:ea typeface="+mn-ea"/>
        <a:cs typeface="+mn-cs"/>
      </a:defRPr>
    </a:lvl8pPr>
    <a:lvl9pPr marL="25808754" algn="l" defTabSz="6452189"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3536" userDrawn="1">
          <p15:clr>
            <a:srgbClr val="A4A3A4"/>
          </p15:clr>
        </p15:guide>
        <p15:guide id="2" pos="129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100"/>
    <a:srgbClr val="FFFFFF"/>
    <a:srgbClr val="51B34D"/>
    <a:srgbClr val="D0FE98"/>
    <a:srgbClr val="E00000"/>
    <a:srgbClr val="EBF7C5"/>
    <a:srgbClr val="E0F3A3"/>
    <a:srgbClr val="53B5FF"/>
    <a:srgbClr val="F37DCC"/>
    <a:srgbClr val="FF6D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07" autoAdjust="0"/>
    <p:restoredTop sz="94723" autoAdjust="0"/>
  </p:normalViewPr>
  <p:slideViewPr>
    <p:cSldViewPr>
      <p:cViewPr>
        <p:scale>
          <a:sx n="46" d="100"/>
          <a:sy n="46" d="100"/>
        </p:scale>
        <p:origin x="-488" y="-784"/>
      </p:cViewPr>
      <p:guideLst>
        <p:guide orient="horz" pos="13536"/>
        <p:guide pos="129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7826" name="Rectangle 2"/>
          <p:cNvSpPr>
            <a:spLocks noGrp="1" noChangeArrowheads="1"/>
          </p:cNvSpPr>
          <p:nvPr>
            <p:ph type="ctrTitle"/>
            <p:custDataLst>
              <p:tags r:id="rId1"/>
            </p:custDataLst>
          </p:nvPr>
        </p:nvSpPr>
        <p:spPr>
          <a:xfrm>
            <a:off x="12158663" y="13350669"/>
            <a:ext cx="21602700" cy="9212157"/>
          </a:xfrm>
        </p:spPr>
        <p:txBody>
          <a:bodyPr/>
          <a:lstStyle>
            <a:lvl1pPr>
              <a:buClr>
                <a:srgbClr val="FFFFFF"/>
              </a:buClr>
              <a:defRPr/>
            </a:lvl1pPr>
          </a:lstStyle>
          <a:p>
            <a:r>
              <a:rPr lang="en-US"/>
              <a:t>Click to edit Master title style</a:t>
            </a:r>
          </a:p>
        </p:txBody>
      </p:sp>
      <p:sp>
        <p:nvSpPr>
          <p:cNvPr id="77827" name="Rectangle 3"/>
          <p:cNvSpPr>
            <a:spLocks noGrp="1" noChangeArrowheads="1"/>
          </p:cNvSpPr>
          <p:nvPr>
            <p:ph type="subTitle" idx="1"/>
            <p:custDataLst>
              <p:tags r:id="rId2"/>
            </p:custDataLst>
          </p:nvPr>
        </p:nvSpPr>
        <p:spPr>
          <a:xfrm>
            <a:off x="12158663" y="24353520"/>
            <a:ext cx="18516600" cy="10982960"/>
          </a:xfrm>
        </p:spPr>
        <p:txBody>
          <a:bodyPr/>
          <a:lstStyle>
            <a:lvl1pPr marL="0" indent="0">
              <a:buClr>
                <a:srgbClr val="FFFFFF"/>
              </a:buClr>
              <a:buFontTx/>
              <a:buNone/>
              <a:defRPr/>
            </a:lvl1pPr>
          </a:lstStyle>
          <a:p>
            <a:r>
              <a:rPr lang="en-US"/>
              <a:t>Click to edit Master subtitle style</a:t>
            </a:r>
          </a:p>
        </p:txBody>
      </p:sp>
      <p:sp>
        <p:nvSpPr>
          <p:cNvPr id="77828" name="Rectangle 4"/>
          <p:cNvSpPr>
            <a:spLocks noGrp="1" noChangeArrowheads="1"/>
          </p:cNvSpPr>
          <p:nvPr>
            <p:ph type="dt" sz="half" idx="2"/>
          </p:nvPr>
        </p:nvSpPr>
        <p:spPr/>
        <p:txBody>
          <a:bodyPr/>
          <a:lstStyle>
            <a:lvl1pPr>
              <a:buClrTx/>
              <a:defRPr/>
            </a:lvl1pPr>
          </a:lstStyle>
          <a:p>
            <a:endParaRPr lang="en-US"/>
          </a:p>
        </p:txBody>
      </p:sp>
      <p:sp>
        <p:nvSpPr>
          <p:cNvPr id="77829" name="Rectangle 5"/>
          <p:cNvSpPr>
            <a:spLocks noGrp="1" noChangeArrowheads="1"/>
          </p:cNvSpPr>
          <p:nvPr>
            <p:ph type="ftr" sz="quarter" idx="3"/>
          </p:nvPr>
        </p:nvSpPr>
        <p:spPr/>
        <p:txBody>
          <a:bodyPr/>
          <a:lstStyle>
            <a:lvl1pPr>
              <a:buClrTx/>
              <a:defRPr/>
            </a:lvl1pPr>
          </a:lstStyle>
          <a:p>
            <a:endParaRPr lang="en-US"/>
          </a:p>
        </p:txBody>
      </p:sp>
      <p:sp>
        <p:nvSpPr>
          <p:cNvPr id="77830" name="Rectangle 6"/>
          <p:cNvSpPr>
            <a:spLocks noGrp="1" noChangeArrowheads="1"/>
          </p:cNvSpPr>
          <p:nvPr>
            <p:ph type="sldNum" sz="quarter" idx="4"/>
          </p:nvPr>
        </p:nvSpPr>
        <p:spPr/>
        <p:txBody>
          <a:bodyPr/>
          <a:lstStyle>
            <a:lvl1pPr>
              <a:buClrTx/>
              <a:defRPr/>
            </a:lvl1pPr>
          </a:lstStyle>
          <a:p>
            <a:fld id="{6CA24212-2E49-4404-9741-86867C735A6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F7127DA-6D71-4FCB-8A98-29FAE416EAD0}"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475615" y="1721072"/>
            <a:ext cx="7115175" cy="366695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22948" y="1721072"/>
            <a:ext cx="20666866" cy="366695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C45C1E4-C33E-486E-A731-BFA3E675022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4E44A7E-5BBF-44CA-81A1-A6B56C4A75D0}"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50409" y="27616578"/>
            <a:ext cx="34975800" cy="8535670"/>
          </a:xfrm>
        </p:spPr>
        <p:txBody>
          <a:bodyPr anchor="t"/>
          <a:lstStyle>
            <a:lvl1pPr algn="l">
              <a:defRPr sz="15116" b="1" cap="all"/>
            </a:lvl1pPr>
          </a:lstStyle>
          <a:p>
            <a:r>
              <a:rPr lang="en-US"/>
              <a:t>Click to edit Master title style</a:t>
            </a:r>
          </a:p>
        </p:txBody>
      </p:sp>
      <p:sp>
        <p:nvSpPr>
          <p:cNvPr id="3" name="Text Placeholder 2"/>
          <p:cNvSpPr>
            <a:spLocks noGrp="1"/>
          </p:cNvSpPr>
          <p:nvPr>
            <p:ph type="body" idx="1"/>
          </p:nvPr>
        </p:nvSpPr>
        <p:spPr>
          <a:xfrm>
            <a:off x="3250409" y="18215412"/>
            <a:ext cx="34975800" cy="9401171"/>
          </a:xfrm>
        </p:spPr>
        <p:txBody>
          <a:bodyPr anchor="b"/>
          <a:lstStyle>
            <a:lvl1pPr marL="0" indent="0">
              <a:buNone/>
              <a:defRPr sz="7559"/>
            </a:lvl1pPr>
            <a:lvl2pPr marL="1727865" indent="0">
              <a:buNone/>
              <a:defRPr sz="6770"/>
            </a:lvl2pPr>
            <a:lvl3pPr marL="3455730" indent="0">
              <a:buNone/>
              <a:defRPr sz="6062"/>
            </a:lvl3pPr>
            <a:lvl4pPr marL="5183596" indent="0">
              <a:buNone/>
              <a:defRPr sz="5275"/>
            </a:lvl4pPr>
            <a:lvl5pPr marL="6911461" indent="0">
              <a:buNone/>
              <a:defRPr sz="5275"/>
            </a:lvl5pPr>
            <a:lvl6pPr marL="8639325" indent="0">
              <a:buNone/>
              <a:defRPr sz="5275"/>
            </a:lvl6pPr>
            <a:lvl7pPr marL="10367192" indent="0">
              <a:buNone/>
              <a:defRPr sz="5275"/>
            </a:lvl7pPr>
            <a:lvl8pPr marL="12095057" indent="0">
              <a:buNone/>
              <a:defRPr sz="5275"/>
            </a:lvl8pPr>
            <a:lvl9pPr marL="13822921" indent="0">
              <a:buNone/>
              <a:defRPr sz="5275"/>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CE901FD-7AE3-4425-BC5F-1E7B8850C6A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22947" y="10027923"/>
            <a:ext cx="13887450" cy="28362703"/>
          </a:xfrm>
        </p:spPr>
        <p:txBody>
          <a:bodyPr/>
          <a:lstStyle>
            <a:lvl1pPr>
              <a:defRPr sz="10551"/>
            </a:lvl1pPr>
            <a:lvl2pPr>
              <a:defRPr sz="9055"/>
            </a:lvl2pPr>
            <a:lvl3pPr>
              <a:defRPr sz="7559"/>
            </a:lvl3pPr>
            <a:lvl4pPr>
              <a:defRPr sz="6770"/>
            </a:lvl4pPr>
            <a:lvl5pPr>
              <a:defRPr sz="6770"/>
            </a:lvl5pPr>
            <a:lvl6pPr>
              <a:defRPr sz="6770"/>
            </a:lvl6pPr>
            <a:lvl7pPr>
              <a:defRPr sz="6770"/>
            </a:lvl7pPr>
            <a:lvl8pPr>
              <a:defRPr sz="6770"/>
            </a:lvl8pPr>
            <a:lvl9pPr>
              <a:defRPr sz="67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6696200" y="10027923"/>
            <a:ext cx="13894591" cy="28362703"/>
          </a:xfrm>
        </p:spPr>
        <p:txBody>
          <a:bodyPr/>
          <a:lstStyle>
            <a:lvl1pPr>
              <a:defRPr sz="10551"/>
            </a:lvl1pPr>
            <a:lvl2pPr>
              <a:defRPr sz="9055"/>
            </a:lvl2pPr>
            <a:lvl3pPr>
              <a:defRPr sz="7559"/>
            </a:lvl3pPr>
            <a:lvl4pPr>
              <a:defRPr sz="6770"/>
            </a:lvl4pPr>
            <a:lvl5pPr>
              <a:defRPr sz="6770"/>
            </a:lvl5pPr>
            <a:lvl6pPr>
              <a:defRPr sz="6770"/>
            </a:lvl6pPr>
            <a:lvl7pPr>
              <a:defRPr sz="6770"/>
            </a:lvl7pPr>
            <a:lvl8pPr>
              <a:defRPr sz="6770"/>
            </a:lvl8pPr>
            <a:lvl9pPr>
              <a:defRPr sz="677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1AEFAD4-C9F7-4024-968D-23354B78167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7400" y="1721064"/>
            <a:ext cx="37033200" cy="7162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057402" y="9620044"/>
            <a:ext cx="18180847" cy="4009176"/>
          </a:xfrm>
        </p:spPr>
        <p:txBody>
          <a:bodyPr anchor="b"/>
          <a:lstStyle>
            <a:lvl1pPr marL="0" indent="0">
              <a:buNone/>
              <a:defRPr sz="9055" b="1"/>
            </a:lvl1pPr>
            <a:lvl2pPr marL="1727865" indent="0">
              <a:buNone/>
              <a:defRPr sz="7559" b="1"/>
            </a:lvl2pPr>
            <a:lvl3pPr marL="3455730" indent="0">
              <a:buNone/>
              <a:defRPr sz="6770" b="1"/>
            </a:lvl3pPr>
            <a:lvl4pPr marL="5183596" indent="0">
              <a:buNone/>
              <a:defRPr sz="6062" b="1"/>
            </a:lvl4pPr>
            <a:lvl5pPr marL="6911461" indent="0">
              <a:buNone/>
              <a:defRPr sz="6062" b="1"/>
            </a:lvl5pPr>
            <a:lvl6pPr marL="8639325" indent="0">
              <a:buNone/>
              <a:defRPr sz="6062" b="1"/>
            </a:lvl6pPr>
            <a:lvl7pPr marL="10367192" indent="0">
              <a:buNone/>
              <a:defRPr sz="6062" b="1"/>
            </a:lvl7pPr>
            <a:lvl8pPr marL="12095057" indent="0">
              <a:buNone/>
              <a:defRPr sz="6062" b="1"/>
            </a:lvl8pPr>
            <a:lvl9pPr marL="13822921" indent="0">
              <a:buNone/>
              <a:defRPr sz="6062" b="1"/>
            </a:lvl9pPr>
          </a:lstStyle>
          <a:p>
            <a:pPr lvl="0"/>
            <a:r>
              <a:rPr lang="en-US"/>
              <a:t>Click to edit Master text styles</a:t>
            </a:r>
          </a:p>
        </p:txBody>
      </p:sp>
      <p:sp>
        <p:nvSpPr>
          <p:cNvPr id="4" name="Content Placeholder 3"/>
          <p:cNvSpPr>
            <a:spLocks noGrp="1"/>
          </p:cNvSpPr>
          <p:nvPr>
            <p:ph sz="half" idx="2"/>
          </p:nvPr>
        </p:nvSpPr>
        <p:spPr>
          <a:xfrm>
            <a:off x="2057402" y="13629220"/>
            <a:ext cx="18180847" cy="24761404"/>
          </a:xfrm>
        </p:spPr>
        <p:txBody>
          <a:bodyPr/>
          <a:lstStyle>
            <a:lvl1pPr>
              <a:defRPr sz="9055"/>
            </a:lvl1pPr>
            <a:lvl2pPr>
              <a:defRPr sz="7559"/>
            </a:lvl2pPr>
            <a:lvl3pPr>
              <a:defRPr sz="6770"/>
            </a:lvl3pPr>
            <a:lvl4pPr>
              <a:defRPr sz="6062"/>
            </a:lvl4pPr>
            <a:lvl5pPr>
              <a:defRPr sz="6062"/>
            </a:lvl5pPr>
            <a:lvl6pPr>
              <a:defRPr sz="6062"/>
            </a:lvl6pPr>
            <a:lvl7pPr>
              <a:defRPr sz="6062"/>
            </a:lvl7pPr>
            <a:lvl8pPr>
              <a:defRPr sz="6062"/>
            </a:lvl8pPr>
            <a:lvl9pPr>
              <a:defRPr sz="60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0902617" y="9620044"/>
            <a:ext cx="18187988" cy="4009176"/>
          </a:xfrm>
        </p:spPr>
        <p:txBody>
          <a:bodyPr anchor="b"/>
          <a:lstStyle>
            <a:lvl1pPr marL="0" indent="0">
              <a:buNone/>
              <a:defRPr sz="9055" b="1"/>
            </a:lvl1pPr>
            <a:lvl2pPr marL="1727865" indent="0">
              <a:buNone/>
              <a:defRPr sz="7559" b="1"/>
            </a:lvl2pPr>
            <a:lvl3pPr marL="3455730" indent="0">
              <a:buNone/>
              <a:defRPr sz="6770" b="1"/>
            </a:lvl3pPr>
            <a:lvl4pPr marL="5183596" indent="0">
              <a:buNone/>
              <a:defRPr sz="6062" b="1"/>
            </a:lvl4pPr>
            <a:lvl5pPr marL="6911461" indent="0">
              <a:buNone/>
              <a:defRPr sz="6062" b="1"/>
            </a:lvl5pPr>
            <a:lvl6pPr marL="8639325" indent="0">
              <a:buNone/>
              <a:defRPr sz="6062" b="1"/>
            </a:lvl6pPr>
            <a:lvl7pPr marL="10367192" indent="0">
              <a:buNone/>
              <a:defRPr sz="6062" b="1"/>
            </a:lvl7pPr>
            <a:lvl8pPr marL="12095057" indent="0">
              <a:buNone/>
              <a:defRPr sz="6062" b="1"/>
            </a:lvl8pPr>
            <a:lvl9pPr marL="13822921" indent="0">
              <a:buNone/>
              <a:defRPr sz="6062" b="1"/>
            </a:lvl9pPr>
          </a:lstStyle>
          <a:p>
            <a:pPr lvl="0"/>
            <a:r>
              <a:rPr lang="en-US"/>
              <a:t>Click to edit Master text styles</a:t>
            </a:r>
          </a:p>
        </p:txBody>
      </p:sp>
      <p:sp>
        <p:nvSpPr>
          <p:cNvPr id="6" name="Content Placeholder 5"/>
          <p:cNvSpPr>
            <a:spLocks noGrp="1"/>
          </p:cNvSpPr>
          <p:nvPr>
            <p:ph sz="quarter" idx="4"/>
          </p:nvPr>
        </p:nvSpPr>
        <p:spPr>
          <a:xfrm>
            <a:off x="20902617" y="13629220"/>
            <a:ext cx="18187988" cy="24761404"/>
          </a:xfrm>
        </p:spPr>
        <p:txBody>
          <a:bodyPr/>
          <a:lstStyle>
            <a:lvl1pPr>
              <a:defRPr sz="9055"/>
            </a:lvl1pPr>
            <a:lvl2pPr>
              <a:defRPr sz="7559"/>
            </a:lvl2pPr>
            <a:lvl3pPr>
              <a:defRPr sz="6770"/>
            </a:lvl3pPr>
            <a:lvl4pPr>
              <a:defRPr sz="6062"/>
            </a:lvl4pPr>
            <a:lvl5pPr>
              <a:defRPr sz="6062"/>
            </a:lvl5pPr>
            <a:lvl6pPr>
              <a:defRPr sz="6062"/>
            </a:lvl6pPr>
            <a:lvl7pPr>
              <a:defRPr sz="6062"/>
            </a:lvl7pPr>
            <a:lvl8pPr>
              <a:defRPr sz="6062"/>
            </a:lvl8pPr>
            <a:lvl9pPr>
              <a:defRPr sz="60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C527A87-C665-48E1-9F0A-71EAD5E3F3D2}"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FF308D86-6CFC-41A7-B830-006FC4AAB42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2CD6A0B-129C-48D7-91AF-BDA46BB1283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57403" y="1711113"/>
            <a:ext cx="13537409" cy="7282180"/>
          </a:xfrm>
        </p:spPr>
        <p:txBody>
          <a:bodyPr/>
          <a:lstStyle>
            <a:lvl1pPr algn="l">
              <a:defRPr sz="7559" b="1"/>
            </a:lvl1pPr>
          </a:lstStyle>
          <a:p>
            <a:r>
              <a:rPr lang="en-US"/>
              <a:t>Click to edit Master title style</a:t>
            </a:r>
          </a:p>
        </p:txBody>
      </p:sp>
      <p:sp>
        <p:nvSpPr>
          <p:cNvPr id="3" name="Content Placeholder 2"/>
          <p:cNvSpPr>
            <a:spLocks noGrp="1"/>
          </p:cNvSpPr>
          <p:nvPr>
            <p:ph idx="1"/>
          </p:nvPr>
        </p:nvSpPr>
        <p:spPr>
          <a:xfrm>
            <a:off x="16087727" y="1711123"/>
            <a:ext cx="23002875" cy="36679509"/>
          </a:xfrm>
        </p:spPr>
        <p:txBody>
          <a:bodyPr/>
          <a:lstStyle>
            <a:lvl1pPr>
              <a:defRPr sz="12125"/>
            </a:lvl1pPr>
            <a:lvl2pPr>
              <a:defRPr sz="10551"/>
            </a:lvl2pPr>
            <a:lvl3pPr>
              <a:defRPr sz="9055"/>
            </a:lvl3pPr>
            <a:lvl4pPr>
              <a:defRPr sz="7559"/>
            </a:lvl4pPr>
            <a:lvl5pPr>
              <a:defRPr sz="7559"/>
            </a:lvl5pPr>
            <a:lvl6pPr>
              <a:defRPr sz="7559"/>
            </a:lvl6pPr>
            <a:lvl7pPr>
              <a:defRPr sz="7559"/>
            </a:lvl7pPr>
            <a:lvl8pPr>
              <a:defRPr sz="7559"/>
            </a:lvl8pPr>
            <a:lvl9pPr>
              <a:defRPr sz="755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57403" y="8993301"/>
            <a:ext cx="13537409" cy="29397329"/>
          </a:xfrm>
        </p:spPr>
        <p:txBody>
          <a:bodyPr/>
          <a:lstStyle>
            <a:lvl1pPr marL="0" indent="0">
              <a:buNone/>
              <a:defRPr sz="5275"/>
            </a:lvl1pPr>
            <a:lvl2pPr marL="1727865" indent="0">
              <a:buNone/>
              <a:defRPr sz="4567"/>
            </a:lvl2pPr>
            <a:lvl3pPr marL="3455730" indent="0">
              <a:buNone/>
              <a:defRPr sz="3779"/>
            </a:lvl3pPr>
            <a:lvl4pPr marL="5183596" indent="0">
              <a:buNone/>
              <a:defRPr sz="3387"/>
            </a:lvl4pPr>
            <a:lvl5pPr marL="6911461" indent="0">
              <a:buNone/>
              <a:defRPr sz="3387"/>
            </a:lvl5pPr>
            <a:lvl6pPr marL="8639325" indent="0">
              <a:buNone/>
              <a:defRPr sz="3387"/>
            </a:lvl6pPr>
            <a:lvl7pPr marL="10367192" indent="0">
              <a:buNone/>
              <a:defRPr sz="3387"/>
            </a:lvl7pPr>
            <a:lvl8pPr marL="12095057" indent="0">
              <a:buNone/>
              <a:defRPr sz="3387"/>
            </a:lvl8pPr>
            <a:lvl9pPr marL="13822921" indent="0">
              <a:buNone/>
              <a:defRPr sz="3387"/>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FD1601-4A95-4F23-B4E6-9266FB5B908A}"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65297" y="30083764"/>
            <a:ext cx="24688800" cy="3551559"/>
          </a:xfrm>
        </p:spPr>
        <p:txBody>
          <a:bodyPr/>
          <a:lstStyle>
            <a:lvl1pPr algn="l">
              <a:defRPr sz="7559" b="1"/>
            </a:lvl1pPr>
          </a:lstStyle>
          <a:p>
            <a:r>
              <a:rPr lang="en-US"/>
              <a:t>Click to edit Master title style</a:t>
            </a:r>
          </a:p>
        </p:txBody>
      </p:sp>
      <p:sp>
        <p:nvSpPr>
          <p:cNvPr id="3" name="Picture Placeholder 2"/>
          <p:cNvSpPr>
            <a:spLocks noGrp="1"/>
          </p:cNvSpPr>
          <p:nvPr>
            <p:ph type="pic" idx="1"/>
          </p:nvPr>
        </p:nvSpPr>
        <p:spPr>
          <a:xfrm>
            <a:off x="8065297" y="3840057"/>
            <a:ext cx="24688800" cy="25786080"/>
          </a:xfrm>
        </p:spPr>
        <p:txBody>
          <a:bodyPr/>
          <a:lstStyle>
            <a:lvl1pPr marL="0" indent="0">
              <a:buNone/>
              <a:defRPr sz="12125"/>
            </a:lvl1pPr>
            <a:lvl2pPr marL="1727865" indent="0">
              <a:buNone/>
              <a:defRPr sz="10551"/>
            </a:lvl2pPr>
            <a:lvl3pPr marL="3455730" indent="0">
              <a:buNone/>
              <a:defRPr sz="9055"/>
            </a:lvl3pPr>
            <a:lvl4pPr marL="5183596" indent="0">
              <a:buNone/>
              <a:defRPr sz="7559"/>
            </a:lvl4pPr>
            <a:lvl5pPr marL="6911461" indent="0">
              <a:buNone/>
              <a:defRPr sz="7559"/>
            </a:lvl5pPr>
            <a:lvl6pPr marL="8639325" indent="0">
              <a:buNone/>
              <a:defRPr sz="7559"/>
            </a:lvl6pPr>
            <a:lvl7pPr marL="10367192" indent="0">
              <a:buNone/>
              <a:defRPr sz="7559"/>
            </a:lvl7pPr>
            <a:lvl8pPr marL="12095057" indent="0">
              <a:buNone/>
              <a:defRPr sz="7559"/>
            </a:lvl8pPr>
            <a:lvl9pPr marL="13822921" indent="0">
              <a:buNone/>
              <a:defRPr sz="7559"/>
            </a:lvl9pPr>
          </a:lstStyle>
          <a:p>
            <a:r>
              <a:rPr lang="en-US"/>
              <a:t>Click icon to add picture</a:t>
            </a:r>
          </a:p>
        </p:txBody>
      </p:sp>
      <p:sp>
        <p:nvSpPr>
          <p:cNvPr id="4" name="Text Placeholder 3"/>
          <p:cNvSpPr>
            <a:spLocks noGrp="1"/>
          </p:cNvSpPr>
          <p:nvPr>
            <p:ph type="body" sz="half" idx="2"/>
          </p:nvPr>
        </p:nvSpPr>
        <p:spPr>
          <a:xfrm>
            <a:off x="8065297" y="33635325"/>
            <a:ext cx="24688800" cy="5043801"/>
          </a:xfrm>
        </p:spPr>
        <p:txBody>
          <a:bodyPr/>
          <a:lstStyle>
            <a:lvl1pPr marL="0" indent="0">
              <a:buNone/>
              <a:defRPr sz="5275"/>
            </a:lvl1pPr>
            <a:lvl2pPr marL="1727865" indent="0">
              <a:buNone/>
              <a:defRPr sz="4567"/>
            </a:lvl2pPr>
            <a:lvl3pPr marL="3455730" indent="0">
              <a:buNone/>
              <a:defRPr sz="3779"/>
            </a:lvl3pPr>
            <a:lvl4pPr marL="5183596" indent="0">
              <a:buNone/>
              <a:defRPr sz="3387"/>
            </a:lvl4pPr>
            <a:lvl5pPr marL="6911461" indent="0">
              <a:buNone/>
              <a:defRPr sz="3387"/>
            </a:lvl5pPr>
            <a:lvl6pPr marL="8639325" indent="0">
              <a:buNone/>
              <a:defRPr sz="3387"/>
            </a:lvl6pPr>
            <a:lvl7pPr marL="10367192" indent="0">
              <a:buNone/>
              <a:defRPr sz="3387"/>
            </a:lvl7pPr>
            <a:lvl8pPr marL="12095057" indent="0">
              <a:buNone/>
              <a:defRPr sz="3387"/>
            </a:lvl8pPr>
            <a:lvl9pPr marL="13822921" indent="0">
              <a:buNone/>
              <a:defRPr sz="3387"/>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29CB87D-1B93-4F77-BA81-4820904FFDE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alphaModFix amt="60000"/>
            <a:lum/>
          </a:blip>
          <a:srcRect/>
          <a:stretch>
            <a:fillRect/>
          </a:stretch>
        </a:blip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title"/>
            <p:custDataLst>
              <p:tags r:id="rId13"/>
            </p:custDataLst>
          </p:nvPr>
        </p:nvSpPr>
        <p:spPr bwMode="auto">
          <a:xfrm>
            <a:off x="12165809" y="1721064"/>
            <a:ext cx="28424978" cy="7162800"/>
          </a:xfrm>
          <a:prstGeom prst="rect">
            <a:avLst/>
          </a:prstGeom>
          <a:noFill/>
          <a:ln w="9525">
            <a:noFill/>
            <a:miter lim="800000"/>
            <a:headEnd/>
            <a:tailEnd/>
          </a:ln>
          <a:effectLst/>
        </p:spPr>
        <p:txBody>
          <a:bodyPr vert="horz" wrap="square" lIns="438912" tIns="219456" rIns="438912" bIns="219456" numCol="1" anchor="b" anchorCtr="0" compatLnSpc="1">
            <a:prstTxWarp prst="textNoShape">
              <a:avLst/>
            </a:prstTxWarp>
          </a:bodyPr>
          <a:lstStyle/>
          <a:p>
            <a:pPr lvl="0"/>
            <a:r>
              <a:rPr lang="en-US"/>
              <a:t>Click to edit Master title style</a:t>
            </a:r>
          </a:p>
        </p:txBody>
      </p:sp>
      <p:sp>
        <p:nvSpPr>
          <p:cNvPr id="76803" name="Rectangle 3"/>
          <p:cNvSpPr>
            <a:spLocks noGrp="1" noChangeArrowheads="1"/>
          </p:cNvSpPr>
          <p:nvPr>
            <p:ph type="body" idx="1"/>
            <p:custDataLst>
              <p:tags r:id="rId14"/>
            </p:custDataLst>
          </p:nvPr>
        </p:nvSpPr>
        <p:spPr bwMode="auto">
          <a:xfrm>
            <a:off x="12122950" y="10027923"/>
            <a:ext cx="28467841" cy="28362703"/>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6804" name="Rectangle 4"/>
          <p:cNvSpPr>
            <a:spLocks noGrp="1" noChangeArrowheads="1"/>
          </p:cNvSpPr>
          <p:nvPr>
            <p:ph type="dt" sz="half" idx="2"/>
          </p:nvPr>
        </p:nvSpPr>
        <p:spPr bwMode="auto">
          <a:xfrm>
            <a:off x="2057400" y="39136743"/>
            <a:ext cx="9601200" cy="2984500"/>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lvl1pPr>
              <a:buClr>
                <a:schemeClr val="tx1"/>
              </a:buClr>
              <a:defRPr sz="5275">
                <a:cs typeface="+mn-cs"/>
              </a:defRPr>
            </a:lvl1pPr>
          </a:lstStyle>
          <a:p>
            <a:endParaRPr lang="en-US"/>
          </a:p>
        </p:txBody>
      </p:sp>
      <p:sp>
        <p:nvSpPr>
          <p:cNvPr id="76805" name="Rectangle 5"/>
          <p:cNvSpPr>
            <a:spLocks noGrp="1" noChangeArrowheads="1"/>
          </p:cNvSpPr>
          <p:nvPr>
            <p:ph type="ftr" sz="quarter" idx="3"/>
          </p:nvPr>
        </p:nvSpPr>
        <p:spPr bwMode="auto">
          <a:xfrm>
            <a:off x="14058900" y="39136743"/>
            <a:ext cx="13030200" cy="2984500"/>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lvl1pPr algn="ctr">
              <a:buClr>
                <a:schemeClr val="tx1"/>
              </a:buClr>
              <a:defRPr sz="5275">
                <a:cs typeface="+mn-cs"/>
              </a:defRPr>
            </a:lvl1pPr>
          </a:lstStyle>
          <a:p>
            <a:endParaRPr lang="en-US"/>
          </a:p>
        </p:txBody>
      </p:sp>
      <p:sp>
        <p:nvSpPr>
          <p:cNvPr id="76806" name="Rectangle 6"/>
          <p:cNvSpPr>
            <a:spLocks noGrp="1" noChangeArrowheads="1"/>
          </p:cNvSpPr>
          <p:nvPr>
            <p:ph type="sldNum" sz="quarter" idx="4"/>
          </p:nvPr>
        </p:nvSpPr>
        <p:spPr bwMode="auto">
          <a:xfrm>
            <a:off x="29489400" y="39136743"/>
            <a:ext cx="9601200" cy="2984500"/>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lvl1pPr algn="r">
              <a:buClr>
                <a:schemeClr val="tx1"/>
              </a:buClr>
              <a:defRPr sz="5275">
                <a:cs typeface="+mn-cs"/>
              </a:defRPr>
            </a:lvl1pPr>
          </a:lstStyle>
          <a:p>
            <a:fld id="{61BC1FDA-6559-413F-831A-B06C18B6CCE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1" fontAlgn="base" hangingPunct="1">
        <a:spcBef>
          <a:spcPct val="0"/>
        </a:spcBef>
        <a:spcAft>
          <a:spcPct val="0"/>
        </a:spcAft>
        <a:buClr>
          <a:schemeClr val="tx1"/>
        </a:buClr>
        <a:defRPr sz="12125">
          <a:solidFill>
            <a:schemeClr val="tx1"/>
          </a:solidFill>
          <a:latin typeface="+mj-lt"/>
          <a:ea typeface="+mj-ea"/>
          <a:cs typeface="+mj-cs"/>
        </a:defRPr>
      </a:lvl1pPr>
      <a:lvl2pPr algn="l" rtl="0" eaLnBrk="1" fontAlgn="base" hangingPunct="1">
        <a:spcBef>
          <a:spcPct val="0"/>
        </a:spcBef>
        <a:spcAft>
          <a:spcPct val="0"/>
        </a:spcAft>
        <a:buClr>
          <a:schemeClr val="tx1"/>
        </a:buClr>
        <a:defRPr sz="12125">
          <a:solidFill>
            <a:schemeClr val="tx1"/>
          </a:solidFill>
          <a:latin typeface="Arial" charset="0"/>
          <a:cs typeface="Arial" charset="0"/>
        </a:defRPr>
      </a:lvl2pPr>
      <a:lvl3pPr algn="l" rtl="0" eaLnBrk="1" fontAlgn="base" hangingPunct="1">
        <a:spcBef>
          <a:spcPct val="0"/>
        </a:spcBef>
        <a:spcAft>
          <a:spcPct val="0"/>
        </a:spcAft>
        <a:buClr>
          <a:schemeClr val="tx1"/>
        </a:buClr>
        <a:defRPr sz="12125">
          <a:solidFill>
            <a:schemeClr val="tx1"/>
          </a:solidFill>
          <a:latin typeface="Arial" charset="0"/>
          <a:cs typeface="Arial" charset="0"/>
        </a:defRPr>
      </a:lvl3pPr>
      <a:lvl4pPr algn="l" rtl="0" eaLnBrk="1" fontAlgn="base" hangingPunct="1">
        <a:spcBef>
          <a:spcPct val="0"/>
        </a:spcBef>
        <a:spcAft>
          <a:spcPct val="0"/>
        </a:spcAft>
        <a:buClr>
          <a:schemeClr val="tx1"/>
        </a:buClr>
        <a:defRPr sz="12125">
          <a:solidFill>
            <a:schemeClr val="tx1"/>
          </a:solidFill>
          <a:latin typeface="Arial" charset="0"/>
          <a:cs typeface="Arial" charset="0"/>
        </a:defRPr>
      </a:lvl4pPr>
      <a:lvl5pPr algn="l" rtl="0" eaLnBrk="1" fontAlgn="base" hangingPunct="1">
        <a:spcBef>
          <a:spcPct val="0"/>
        </a:spcBef>
        <a:spcAft>
          <a:spcPct val="0"/>
        </a:spcAft>
        <a:buClr>
          <a:schemeClr val="tx1"/>
        </a:buClr>
        <a:defRPr sz="12125">
          <a:solidFill>
            <a:schemeClr val="tx1"/>
          </a:solidFill>
          <a:latin typeface="Arial" charset="0"/>
          <a:cs typeface="Arial" charset="0"/>
        </a:defRPr>
      </a:lvl5pPr>
      <a:lvl6pPr marL="1727865" algn="l" rtl="0" eaLnBrk="1" fontAlgn="base" hangingPunct="1">
        <a:spcBef>
          <a:spcPct val="0"/>
        </a:spcBef>
        <a:spcAft>
          <a:spcPct val="0"/>
        </a:spcAft>
        <a:buClr>
          <a:schemeClr val="tx1"/>
        </a:buClr>
        <a:defRPr sz="12125">
          <a:solidFill>
            <a:schemeClr val="tx1"/>
          </a:solidFill>
          <a:latin typeface="Arial" charset="0"/>
          <a:cs typeface="Arial" charset="0"/>
        </a:defRPr>
      </a:lvl6pPr>
      <a:lvl7pPr marL="3455730" algn="l" rtl="0" eaLnBrk="1" fontAlgn="base" hangingPunct="1">
        <a:spcBef>
          <a:spcPct val="0"/>
        </a:spcBef>
        <a:spcAft>
          <a:spcPct val="0"/>
        </a:spcAft>
        <a:buClr>
          <a:schemeClr val="tx1"/>
        </a:buClr>
        <a:defRPr sz="12125">
          <a:solidFill>
            <a:schemeClr val="tx1"/>
          </a:solidFill>
          <a:latin typeface="Arial" charset="0"/>
          <a:cs typeface="Arial" charset="0"/>
        </a:defRPr>
      </a:lvl7pPr>
      <a:lvl8pPr marL="5183596" algn="l" rtl="0" eaLnBrk="1" fontAlgn="base" hangingPunct="1">
        <a:spcBef>
          <a:spcPct val="0"/>
        </a:spcBef>
        <a:spcAft>
          <a:spcPct val="0"/>
        </a:spcAft>
        <a:buClr>
          <a:schemeClr val="tx1"/>
        </a:buClr>
        <a:defRPr sz="12125">
          <a:solidFill>
            <a:schemeClr val="tx1"/>
          </a:solidFill>
          <a:latin typeface="Arial" charset="0"/>
          <a:cs typeface="Arial" charset="0"/>
        </a:defRPr>
      </a:lvl8pPr>
      <a:lvl9pPr marL="6911461" algn="l" rtl="0" eaLnBrk="1" fontAlgn="base" hangingPunct="1">
        <a:spcBef>
          <a:spcPct val="0"/>
        </a:spcBef>
        <a:spcAft>
          <a:spcPct val="0"/>
        </a:spcAft>
        <a:buClr>
          <a:schemeClr val="tx1"/>
        </a:buClr>
        <a:defRPr sz="12125">
          <a:solidFill>
            <a:schemeClr val="tx1"/>
          </a:solidFill>
          <a:latin typeface="Arial" charset="0"/>
          <a:cs typeface="Arial" charset="0"/>
        </a:defRPr>
      </a:lvl9pPr>
    </p:titleStyle>
    <p:bodyStyle>
      <a:lvl1pPr marL="1295900" indent="-1295900" algn="l" rtl="0" eaLnBrk="1" fontAlgn="base" hangingPunct="1">
        <a:spcBef>
          <a:spcPct val="20000"/>
        </a:spcBef>
        <a:spcAft>
          <a:spcPct val="0"/>
        </a:spcAft>
        <a:buClr>
          <a:schemeClr val="tx1"/>
        </a:buClr>
        <a:buChar char="•"/>
        <a:defRPr sz="9055">
          <a:solidFill>
            <a:schemeClr val="tx1"/>
          </a:solidFill>
          <a:latin typeface="+mn-lt"/>
          <a:ea typeface="+mn-ea"/>
          <a:cs typeface="+mn-cs"/>
        </a:defRPr>
      </a:lvl1pPr>
      <a:lvl2pPr marL="2807782" indent="-1079915" algn="l" rtl="0" eaLnBrk="1" fontAlgn="base" hangingPunct="1">
        <a:spcBef>
          <a:spcPct val="20000"/>
        </a:spcBef>
        <a:spcAft>
          <a:spcPct val="0"/>
        </a:spcAft>
        <a:buClr>
          <a:schemeClr val="tx1"/>
        </a:buClr>
        <a:buChar char="•"/>
        <a:defRPr sz="9055">
          <a:solidFill>
            <a:schemeClr val="tx1"/>
          </a:solidFill>
          <a:latin typeface="+mn-lt"/>
          <a:cs typeface="+mn-cs"/>
        </a:defRPr>
      </a:lvl2pPr>
      <a:lvl3pPr marL="4319663" indent="-863933" algn="l" rtl="0" eaLnBrk="1" fontAlgn="base" hangingPunct="1">
        <a:spcBef>
          <a:spcPct val="20000"/>
        </a:spcBef>
        <a:spcAft>
          <a:spcPct val="0"/>
        </a:spcAft>
        <a:buClr>
          <a:schemeClr val="tx1"/>
        </a:buClr>
        <a:buChar char="•"/>
        <a:defRPr sz="9055">
          <a:solidFill>
            <a:schemeClr val="tx1"/>
          </a:solidFill>
          <a:latin typeface="+mn-lt"/>
          <a:cs typeface="+mn-cs"/>
        </a:defRPr>
      </a:lvl3pPr>
      <a:lvl4pPr marL="6047529" indent="-863933" algn="l" rtl="0" eaLnBrk="1" fontAlgn="base" hangingPunct="1">
        <a:spcBef>
          <a:spcPct val="20000"/>
        </a:spcBef>
        <a:spcAft>
          <a:spcPct val="0"/>
        </a:spcAft>
        <a:buClr>
          <a:schemeClr val="tx1"/>
        </a:buClr>
        <a:buChar char="•"/>
        <a:defRPr sz="9055">
          <a:solidFill>
            <a:schemeClr val="tx1"/>
          </a:solidFill>
          <a:latin typeface="+mn-lt"/>
          <a:cs typeface="+mn-cs"/>
        </a:defRPr>
      </a:lvl4pPr>
      <a:lvl5pPr marL="7775393" indent="-863933" algn="l" rtl="0" eaLnBrk="1" fontAlgn="base" hangingPunct="1">
        <a:spcBef>
          <a:spcPct val="20000"/>
        </a:spcBef>
        <a:spcAft>
          <a:spcPct val="0"/>
        </a:spcAft>
        <a:buClr>
          <a:schemeClr val="tx1"/>
        </a:buClr>
        <a:buChar char="•"/>
        <a:defRPr sz="9055">
          <a:solidFill>
            <a:schemeClr val="tx1"/>
          </a:solidFill>
          <a:latin typeface="+mn-lt"/>
          <a:cs typeface="+mn-cs"/>
        </a:defRPr>
      </a:lvl5pPr>
      <a:lvl6pPr marL="9503259" indent="-863933" algn="l" rtl="0" eaLnBrk="1" fontAlgn="base" hangingPunct="1">
        <a:spcBef>
          <a:spcPct val="20000"/>
        </a:spcBef>
        <a:spcAft>
          <a:spcPct val="0"/>
        </a:spcAft>
        <a:buClr>
          <a:schemeClr val="tx1"/>
        </a:buClr>
        <a:buChar char="•"/>
        <a:defRPr sz="9055">
          <a:solidFill>
            <a:schemeClr val="tx1"/>
          </a:solidFill>
          <a:latin typeface="+mn-lt"/>
          <a:cs typeface="+mn-cs"/>
        </a:defRPr>
      </a:lvl6pPr>
      <a:lvl7pPr marL="11231124" indent="-863933" algn="l" rtl="0" eaLnBrk="1" fontAlgn="base" hangingPunct="1">
        <a:spcBef>
          <a:spcPct val="20000"/>
        </a:spcBef>
        <a:spcAft>
          <a:spcPct val="0"/>
        </a:spcAft>
        <a:buClr>
          <a:schemeClr val="tx1"/>
        </a:buClr>
        <a:buChar char="•"/>
        <a:defRPr sz="9055">
          <a:solidFill>
            <a:schemeClr val="tx1"/>
          </a:solidFill>
          <a:latin typeface="+mn-lt"/>
          <a:cs typeface="+mn-cs"/>
        </a:defRPr>
      </a:lvl7pPr>
      <a:lvl8pPr marL="12958988" indent="-863933" algn="l" rtl="0" eaLnBrk="1" fontAlgn="base" hangingPunct="1">
        <a:spcBef>
          <a:spcPct val="20000"/>
        </a:spcBef>
        <a:spcAft>
          <a:spcPct val="0"/>
        </a:spcAft>
        <a:buClr>
          <a:schemeClr val="tx1"/>
        </a:buClr>
        <a:buChar char="•"/>
        <a:defRPr sz="9055">
          <a:solidFill>
            <a:schemeClr val="tx1"/>
          </a:solidFill>
          <a:latin typeface="+mn-lt"/>
          <a:cs typeface="+mn-cs"/>
        </a:defRPr>
      </a:lvl8pPr>
      <a:lvl9pPr marL="14686855" indent="-863933" algn="l" rtl="0" eaLnBrk="1" fontAlgn="base" hangingPunct="1">
        <a:spcBef>
          <a:spcPct val="20000"/>
        </a:spcBef>
        <a:spcAft>
          <a:spcPct val="0"/>
        </a:spcAft>
        <a:buClr>
          <a:schemeClr val="tx1"/>
        </a:buClr>
        <a:buChar char="•"/>
        <a:defRPr sz="9055">
          <a:solidFill>
            <a:schemeClr val="tx1"/>
          </a:solidFill>
          <a:latin typeface="+mn-lt"/>
          <a:cs typeface="+mn-cs"/>
        </a:defRPr>
      </a:lvl9pPr>
    </p:bodyStyle>
    <p:otherStyle>
      <a:defPPr>
        <a:defRPr lang="en-US"/>
      </a:defPPr>
      <a:lvl1pPr marL="0" algn="l" defTabSz="3455730" rtl="0" eaLnBrk="1" latinLnBrk="0" hangingPunct="1">
        <a:defRPr sz="6770" kern="1200">
          <a:solidFill>
            <a:schemeClr val="tx1"/>
          </a:solidFill>
          <a:latin typeface="+mn-lt"/>
          <a:ea typeface="+mn-ea"/>
          <a:cs typeface="+mn-cs"/>
        </a:defRPr>
      </a:lvl1pPr>
      <a:lvl2pPr marL="1727865" algn="l" defTabSz="3455730" rtl="0" eaLnBrk="1" latinLnBrk="0" hangingPunct="1">
        <a:defRPr sz="6770" kern="1200">
          <a:solidFill>
            <a:schemeClr val="tx1"/>
          </a:solidFill>
          <a:latin typeface="+mn-lt"/>
          <a:ea typeface="+mn-ea"/>
          <a:cs typeface="+mn-cs"/>
        </a:defRPr>
      </a:lvl2pPr>
      <a:lvl3pPr marL="3455730" algn="l" defTabSz="3455730" rtl="0" eaLnBrk="1" latinLnBrk="0" hangingPunct="1">
        <a:defRPr sz="6770" kern="1200">
          <a:solidFill>
            <a:schemeClr val="tx1"/>
          </a:solidFill>
          <a:latin typeface="+mn-lt"/>
          <a:ea typeface="+mn-ea"/>
          <a:cs typeface="+mn-cs"/>
        </a:defRPr>
      </a:lvl3pPr>
      <a:lvl4pPr marL="5183596" algn="l" defTabSz="3455730" rtl="0" eaLnBrk="1" latinLnBrk="0" hangingPunct="1">
        <a:defRPr sz="6770" kern="1200">
          <a:solidFill>
            <a:schemeClr val="tx1"/>
          </a:solidFill>
          <a:latin typeface="+mn-lt"/>
          <a:ea typeface="+mn-ea"/>
          <a:cs typeface="+mn-cs"/>
        </a:defRPr>
      </a:lvl4pPr>
      <a:lvl5pPr marL="6911461" algn="l" defTabSz="3455730" rtl="0" eaLnBrk="1" latinLnBrk="0" hangingPunct="1">
        <a:defRPr sz="6770" kern="1200">
          <a:solidFill>
            <a:schemeClr val="tx1"/>
          </a:solidFill>
          <a:latin typeface="+mn-lt"/>
          <a:ea typeface="+mn-ea"/>
          <a:cs typeface="+mn-cs"/>
        </a:defRPr>
      </a:lvl5pPr>
      <a:lvl6pPr marL="8639325" algn="l" defTabSz="3455730" rtl="0" eaLnBrk="1" latinLnBrk="0" hangingPunct="1">
        <a:defRPr sz="6770" kern="1200">
          <a:solidFill>
            <a:schemeClr val="tx1"/>
          </a:solidFill>
          <a:latin typeface="+mn-lt"/>
          <a:ea typeface="+mn-ea"/>
          <a:cs typeface="+mn-cs"/>
        </a:defRPr>
      </a:lvl6pPr>
      <a:lvl7pPr marL="10367192" algn="l" defTabSz="3455730" rtl="0" eaLnBrk="1" latinLnBrk="0" hangingPunct="1">
        <a:defRPr sz="6770" kern="1200">
          <a:solidFill>
            <a:schemeClr val="tx1"/>
          </a:solidFill>
          <a:latin typeface="+mn-lt"/>
          <a:ea typeface="+mn-ea"/>
          <a:cs typeface="+mn-cs"/>
        </a:defRPr>
      </a:lvl7pPr>
      <a:lvl8pPr marL="12095057" algn="l" defTabSz="3455730" rtl="0" eaLnBrk="1" latinLnBrk="0" hangingPunct="1">
        <a:defRPr sz="6770" kern="1200">
          <a:solidFill>
            <a:schemeClr val="tx1"/>
          </a:solidFill>
          <a:latin typeface="+mn-lt"/>
          <a:ea typeface="+mn-ea"/>
          <a:cs typeface="+mn-cs"/>
        </a:defRPr>
      </a:lvl8pPr>
      <a:lvl9pPr marL="13822921" algn="l" defTabSz="3455730" rtl="0" eaLnBrk="1" latinLnBrk="0" hangingPunct="1">
        <a:defRPr sz="67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13" Type="http://schemas.openxmlformats.org/officeDocument/2006/relationships/image" Target="../media/image13.png"/><Relationship Id="rId18" Type="http://schemas.openxmlformats.org/officeDocument/2006/relationships/image" Target="../media/image18.emf"/><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tiff"/><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tiff"/><Relationship Id="rId5" Type="http://schemas.openxmlformats.org/officeDocument/2006/relationships/image" Target="../media/image5.png"/><Relationship Id="rId15" Type="http://schemas.openxmlformats.org/officeDocument/2006/relationships/image" Target="../media/image15.tiff"/><Relationship Id="rId10" Type="http://schemas.openxmlformats.org/officeDocument/2006/relationships/image" Target="../media/image10.tiff"/><Relationship Id="rId19" Type="http://schemas.openxmlformats.org/officeDocument/2006/relationships/image" Target="../media/image19.jpeg"/><Relationship Id="rId4" Type="http://schemas.openxmlformats.org/officeDocument/2006/relationships/image" Target="../media/image4.jpeg"/><Relationship Id="rId9" Type="http://schemas.openxmlformats.org/officeDocument/2006/relationships/image" Target="../media/image9.tiff"/><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1C9F72-1A47-D941-9F7B-4045B251D888}"/>
              </a:ext>
            </a:extLst>
          </p:cNvPr>
          <p:cNvPicPr>
            <a:picLocks noChangeAspect="1"/>
          </p:cNvPicPr>
          <p:nvPr/>
        </p:nvPicPr>
        <p:blipFill>
          <a:blip r:embed="rId2"/>
          <a:stretch>
            <a:fillRect/>
          </a:stretch>
        </p:blipFill>
        <p:spPr>
          <a:xfrm>
            <a:off x="13362606" y="9150610"/>
            <a:ext cx="12742463" cy="6317990"/>
          </a:xfrm>
          <a:prstGeom prst="rect">
            <a:avLst/>
          </a:prstGeom>
        </p:spPr>
      </p:pic>
      <p:pic>
        <p:nvPicPr>
          <p:cNvPr id="13" name="Picture 12">
            <a:extLst>
              <a:ext uri="{FF2B5EF4-FFF2-40B4-BE49-F238E27FC236}">
                <a16:creationId xmlns:a16="http://schemas.microsoft.com/office/drawing/2014/main" id="{42DBD473-0FC1-044F-B408-89475DE84F66}"/>
              </a:ext>
            </a:extLst>
          </p:cNvPr>
          <p:cNvPicPr>
            <a:picLocks noChangeAspect="1"/>
          </p:cNvPicPr>
          <p:nvPr/>
        </p:nvPicPr>
        <p:blipFill>
          <a:blip r:embed="rId3"/>
          <a:stretch>
            <a:fillRect/>
          </a:stretch>
        </p:blipFill>
        <p:spPr>
          <a:xfrm>
            <a:off x="28449349" y="13930608"/>
            <a:ext cx="10153484" cy="6033792"/>
          </a:xfrm>
          <a:prstGeom prst="rect">
            <a:avLst/>
          </a:prstGeom>
        </p:spPr>
      </p:pic>
      <p:sp>
        <p:nvSpPr>
          <p:cNvPr id="2" name="TextBox 1">
            <a:extLst>
              <a:ext uri="{FF2B5EF4-FFF2-40B4-BE49-F238E27FC236}">
                <a16:creationId xmlns:a16="http://schemas.microsoft.com/office/drawing/2014/main" id="{1D847355-7628-1746-9607-EFEF95821D1F}"/>
              </a:ext>
            </a:extLst>
          </p:cNvPr>
          <p:cNvSpPr txBox="1"/>
          <p:nvPr/>
        </p:nvSpPr>
        <p:spPr>
          <a:xfrm>
            <a:off x="1154668" y="17145000"/>
            <a:ext cx="11497967" cy="3140988"/>
          </a:xfrm>
          <a:prstGeom prst="rect">
            <a:avLst/>
          </a:prstGeom>
          <a:noFill/>
        </p:spPr>
        <p:txBody>
          <a:bodyPr wrap="square" rtlCol="0">
            <a:spAutoFit/>
          </a:bodyPr>
          <a:lstStyle/>
          <a:p>
            <a:pPr marL="571500" indent="-571500" algn="just">
              <a:lnSpc>
                <a:spcPct val="114000"/>
              </a:lnSpc>
              <a:spcBef>
                <a:spcPts val="1200"/>
              </a:spcBef>
              <a:spcAft>
                <a:spcPts val="1200"/>
              </a:spcAft>
              <a:buClr>
                <a:schemeClr val="accent1"/>
              </a:buClr>
              <a:buFont typeface="Arial" panose="020B0604020202020204" pitchFamily="34" charset="0"/>
              <a:buChar char="•"/>
            </a:pPr>
            <a:r>
              <a:rPr lang="en-US" sz="3500" dirty="0">
                <a:latin typeface="Avenir Book" charset="0"/>
                <a:ea typeface="Avenir Book" charset="0"/>
                <a:cs typeface="Avenir Book" charset="0"/>
              </a:rPr>
              <a:t>Droplet-Digital PCR (</a:t>
            </a:r>
            <a:r>
              <a:rPr lang="en-US" sz="3500" dirty="0" err="1">
                <a:latin typeface="Avenir Book" charset="0"/>
                <a:ea typeface="Avenir Book" charset="0"/>
                <a:cs typeface="Avenir Book" charset="0"/>
              </a:rPr>
              <a:t>ddPCR</a:t>
            </a:r>
            <a:r>
              <a:rPr lang="en-US" sz="3500" dirty="0">
                <a:latin typeface="Avenir Book" charset="0"/>
                <a:ea typeface="Avenir Book" charset="0"/>
                <a:cs typeface="Avenir Book" charset="0"/>
              </a:rPr>
              <a:t>) can be used to absolutely quantify a target’s concentrations without the need for calibration, which simplifies both experimentation and data comparability (</a:t>
            </a:r>
            <a:r>
              <a:rPr lang="en-US" sz="3500" dirty="0" err="1">
                <a:latin typeface="Avenir Book" charset="0"/>
                <a:ea typeface="Avenir Book" charset="0"/>
                <a:cs typeface="Avenir Book" charset="0"/>
              </a:rPr>
              <a:t>Hugget</a:t>
            </a:r>
            <a:r>
              <a:rPr lang="en-US" sz="3500" dirty="0">
                <a:latin typeface="Avenir Book" charset="0"/>
                <a:ea typeface="Avenir Book" charset="0"/>
                <a:cs typeface="Avenir Book" charset="0"/>
              </a:rPr>
              <a:t> and Whale, 2013);</a:t>
            </a:r>
          </a:p>
        </p:txBody>
      </p:sp>
      <p:sp>
        <p:nvSpPr>
          <p:cNvPr id="34" name="TextBox 33"/>
          <p:cNvSpPr txBox="1"/>
          <p:nvPr/>
        </p:nvSpPr>
        <p:spPr>
          <a:xfrm>
            <a:off x="26732151" y="11026765"/>
            <a:ext cx="4185467" cy="369332"/>
          </a:xfrm>
          <a:prstGeom prst="rect">
            <a:avLst/>
          </a:prstGeom>
          <a:noFill/>
        </p:spPr>
        <p:txBody>
          <a:bodyPr wrap="square" rtlCol="0">
            <a:spAutoFit/>
          </a:bodyPr>
          <a:lstStyle/>
          <a:p>
            <a:endParaRPr lang="en-US" dirty="0">
              <a:latin typeface="Avenir Book" charset="0"/>
              <a:ea typeface="Avenir Book" charset="0"/>
              <a:cs typeface="Avenir Book" charset="0"/>
            </a:endParaRPr>
          </a:p>
        </p:txBody>
      </p:sp>
      <p:sp>
        <p:nvSpPr>
          <p:cNvPr id="20" name="TextBox 19"/>
          <p:cNvSpPr txBox="1"/>
          <p:nvPr/>
        </p:nvSpPr>
        <p:spPr>
          <a:xfrm>
            <a:off x="7400972" y="5217183"/>
            <a:ext cx="25278427" cy="2077620"/>
          </a:xfrm>
          <a:prstGeom prst="rect">
            <a:avLst/>
          </a:prstGeom>
          <a:noFill/>
        </p:spPr>
        <p:txBody>
          <a:bodyPr wrap="square" rtlCol="0">
            <a:spAutoFit/>
          </a:bodyPr>
          <a:lstStyle/>
          <a:p>
            <a:pPr algn="ctr"/>
            <a:r>
              <a:rPr lang="en-US" sz="4838" baseline="30000" dirty="0">
                <a:ln w="3175">
                  <a:noFill/>
                </a:ln>
                <a:effectLst>
                  <a:outerShdw blurRad="38100" dist="38100" dir="2700000" algn="tl">
                    <a:srgbClr val="FFFFFF">
                      <a:alpha val="43000"/>
                    </a:srgbClr>
                  </a:outerShdw>
                </a:effectLst>
                <a:latin typeface="Avenir Book" charset="0"/>
                <a:ea typeface="Avenir Book" charset="0"/>
                <a:cs typeface="Avenir Book" charset="0"/>
              </a:rPr>
              <a:t>1</a:t>
            </a:r>
            <a:r>
              <a:rPr lang="en-US" sz="4838" dirty="0">
                <a:latin typeface="Avenir Book" charset="0"/>
                <a:ea typeface="Avenir Book" charset="0"/>
                <a:cs typeface="Avenir Book" charset="0"/>
              </a:rPr>
              <a:t>Department of Plant Pathology</a:t>
            </a:r>
            <a:r>
              <a:rPr lang="en-US" sz="4838" dirty="0">
                <a:ln w="3175">
                  <a:noFill/>
                </a:ln>
                <a:effectLst>
                  <a:outerShdw blurRad="38100" dist="38100" dir="2700000" algn="tl">
                    <a:srgbClr val="FFFFFF">
                      <a:alpha val="43000"/>
                    </a:srgbClr>
                  </a:outerShdw>
                </a:effectLst>
                <a:latin typeface="Avenir Book" charset="0"/>
                <a:ea typeface="Avenir Book" charset="0"/>
                <a:cs typeface="Avenir Book" charset="0"/>
              </a:rPr>
              <a:t>, University of Nebraska - Lincoln</a:t>
            </a:r>
            <a:br>
              <a:rPr lang="en-US" sz="4838" dirty="0">
                <a:ln w="3175">
                  <a:noFill/>
                </a:ln>
                <a:effectLst>
                  <a:outerShdw blurRad="38100" dist="38100" dir="2700000" algn="tl">
                    <a:srgbClr val="FFFFFF">
                      <a:alpha val="43000"/>
                    </a:srgbClr>
                  </a:outerShdw>
                </a:effectLst>
                <a:latin typeface="Avenir Book" charset="0"/>
                <a:ea typeface="Avenir Book" charset="0"/>
                <a:cs typeface="Avenir Book" charset="0"/>
              </a:rPr>
            </a:br>
            <a:r>
              <a:rPr lang="en-US" sz="4838" baseline="30000" dirty="0">
                <a:ln w="3175">
                  <a:noFill/>
                </a:ln>
                <a:effectLst>
                  <a:outerShdw blurRad="38100" dist="38100" dir="2700000" algn="tl">
                    <a:srgbClr val="FFFFFF">
                      <a:alpha val="43000"/>
                    </a:srgbClr>
                  </a:outerShdw>
                </a:effectLst>
                <a:latin typeface="Avenir Book" charset="0"/>
                <a:ea typeface="Avenir Book" charset="0"/>
                <a:cs typeface="Avenir Book" charset="0"/>
              </a:rPr>
              <a:t>2</a:t>
            </a:r>
            <a:r>
              <a:rPr lang="en-US" sz="4838" dirty="0">
                <a:latin typeface="Avenir Book" charset="0"/>
                <a:ea typeface="Avenir Book" charset="0"/>
                <a:cs typeface="Avenir Book" charset="0"/>
              </a:rPr>
              <a:t>The Center for Plant Science Innovation, University of Nebraska – Lincoln</a:t>
            </a:r>
            <a:br>
              <a:rPr lang="en-US" sz="1411" dirty="0">
                <a:ln w="3175">
                  <a:noFill/>
                </a:ln>
                <a:effectLst>
                  <a:outerShdw blurRad="38100" dist="38100" dir="2700000" algn="tl">
                    <a:srgbClr val="FFFFFF">
                      <a:alpha val="43000"/>
                    </a:srgbClr>
                  </a:outerShdw>
                </a:effectLst>
                <a:latin typeface="Avenir Book" charset="0"/>
                <a:ea typeface="Avenir Book" charset="0"/>
                <a:cs typeface="Avenir Book" charset="0"/>
              </a:rPr>
            </a:br>
            <a:endParaRPr lang="en-US" sz="3225" dirty="0">
              <a:latin typeface="Avenir Book" charset="0"/>
              <a:ea typeface="Avenir Book" charset="0"/>
              <a:cs typeface="Avenir Book" charset="0"/>
            </a:endParaRPr>
          </a:p>
        </p:txBody>
      </p:sp>
      <p:sp>
        <p:nvSpPr>
          <p:cNvPr id="21" name="TextBox 20"/>
          <p:cNvSpPr txBox="1"/>
          <p:nvPr/>
        </p:nvSpPr>
        <p:spPr>
          <a:xfrm>
            <a:off x="6891201" y="3833727"/>
            <a:ext cx="26862288" cy="1209114"/>
          </a:xfrm>
          <a:prstGeom prst="rect">
            <a:avLst/>
          </a:prstGeom>
          <a:noFill/>
        </p:spPr>
        <p:txBody>
          <a:bodyPr wrap="square" rtlCol="0">
            <a:spAutoFit/>
          </a:bodyPr>
          <a:lstStyle/>
          <a:p>
            <a:pPr algn="ctr"/>
            <a:r>
              <a:rPr lang="en-US" sz="7257" dirty="0" err="1">
                <a:ln w="3175">
                  <a:noFill/>
                </a:ln>
                <a:effectLst>
                  <a:outerShdw blurRad="38100" dist="38100" dir="2700000" algn="tl">
                    <a:srgbClr val="FFFFFF">
                      <a:alpha val="43000"/>
                    </a:srgbClr>
                  </a:outerShdw>
                </a:effectLst>
                <a:latin typeface="Avenir Book" charset="0"/>
                <a:ea typeface="Avenir Book" charset="0"/>
                <a:cs typeface="Avenir Book" charset="0"/>
              </a:rPr>
              <a:t>Thaís</a:t>
            </a:r>
            <a:r>
              <a:rPr lang="en-US" sz="7257" dirty="0">
                <a:ln w="3175">
                  <a:noFill/>
                </a:ln>
                <a:effectLst>
                  <a:outerShdw blurRad="38100" dist="38100" dir="2700000" algn="tl">
                    <a:srgbClr val="FFFFFF">
                      <a:alpha val="43000"/>
                    </a:srgbClr>
                  </a:outerShdw>
                </a:effectLst>
                <a:latin typeface="Avenir Book" charset="0"/>
                <a:ea typeface="Avenir Book" charset="0"/>
                <a:cs typeface="Avenir Book" charset="0"/>
              </a:rPr>
              <a:t> </a:t>
            </a:r>
            <a:r>
              <a:rPr lang="en-US" sz="7257" dirty="0" err="1">
                <a:solidFill>
                  <a:prstClr val="black"/>
                </a:solidFill>
                <a:latin typeface="Avenir Book" charset="0"/>
                <a:ea typeface="Avenir Book" charset="0"/>
                <a:cs typeface="Avenir Book" charset="0"/>
              </a:rPr>
              <a:t>Galhardo</a:t>
            </a:r>
            <a:r>
              <a:rPr lang="en-US" sz="7257" dirty="0">
                <a:solidFill>
                  <a:prstClr val="black"/>
                </a:solidFill>
                <a:latin typeface="Avenir Book" charset="0"/>
                <a:ea typeface="Avenir Book" charset="0"/>
                <a:cs typeface="Avenir Book" charset="0"/>
              </a:rPr>
              <a:t> Egreja Ribeiro Silva</a:t>
            </a:r>
            <a:r>
              <a:rPr lang="en-US" sz="7257" baseline="30000" dirty="0">
                <a:ln w="3175">
                  <a:noFill/>
                </a:ln>
                <a:effectLst>
                  <a:outerShdw blurRad="38100" dist="38100" dir="2700000" algn="tl">
                    <a:srgbClr val="FFFFFF">
                      <a:alpha val="43000"/>
                    </a:srgbClr>
                  </a:outerShdw>
                </a:effectLst>
                <a:latin typeface="Avenir Book" charset="0"/>
                <a:ea typeface="Avenir Book" charset="0"/>
                <a:cs typeface="Avenir Book" charset="0"/>
              </a:rPr>
              <a:t>1</a:t>
            </a:r>
            <a:r>
              <a:rPr lang="en-US" sz="7257" dirty="0">
                <a:latin typeface="Avenir Book" charset="0"/>
                <a:ea typeface="Avenir Book" charset="0"/>
                <a:cs typeface="Avenir Book" charset="0"/>
              </a:rPr>
              <a:t>,</a:t>
            </a:r>
            <a:r>
              <a:rPr lang="en-US" sz="7257" dirty="0">
                <a:ln w="3175">
                  <a:noFill/>
                </a:ln>
                <a:effectLst>
                  <a:outerShdw blurRad="38100" dist="38100" dir="2700000" algn="tl">
                    <a:srgbClr val="FFFFFF">
                      <a:alpha val="43000"/>
                    </a:srgbClr>
                  </a:outerShdw>
                </a:effectLst>
                <a:latin typeface="Avenir Book" charset="0"/>
                <a:ea typeface="Avenir Book" charset="0"/>
                <a:cs typeface="Avenir Book" charset="0"/>
              </a:rPr>
              <a:t> Joshua R. Herr</a:t>
            </a:r>
            <a:r>
              <a:rPr lang="en-US" sz="7257" baseline="30000" dirty="0">
                <a:ln w="3175">
                  <a:noFill/>
                </a:ln>
                <a:effectLst>
                  <a:outerShdw blurRad="38100" dist="38100" dir="2700000" algn="tl">
                    <a:srgbClr val="FFFFFF">
                      <a:alpha val="43000"/>
                    </a:srgbClr>
                  </a:outerShdw>
                </a:effectLst>
                <a:latin typeface="Avenir Book" charset="0"/>
                <a:ea typeface="Avenir Book" charset="0"/>
                <a:cs typeface="Avenir Book" charset="0"/>
              </a:rPr>
              <a:t>1,2</a:t>
            </a:r>
            <a:endParaRPr lang="en-US" sz="7257" dirty="0">
              <a:latin typeface="Avenir Book" charset="0"/>
              <a:ea typeface="Avenir Book" charset="0"/>
              <a:cs typeface="Avenir Book" charset="0"/>
            </a:endParaRPr>
          </a:p>
        </p:txBody>
      </p:sp>
      <p:sp>
        <p:nvSpPr>
          <p:cNvPr id="58" name="Rectangle 57"/>
          <p:cNvSpPr/>
          <p:nvPr/>
        </p:nvSpPr>
        <p:spPr>
          <a:xfrm>
            <a:off x="914402" y="38568692"/>
            <a:ext cx="23240999" cy="3606133"/>
          </a:xfrm>
          <a:prstGeom prst="rect">
            <a:avLst/>
          </a:prstGeom>
          <a:solidFill>
            <a:srgbClr val="00B100">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5" name="Rectangle 14"/>
          <p:cNvSpPr/>
          <p:nvPr/>
        </p:nvSpPr>
        <p:spPr>
          <a:xfrm>
            <a:off x="1447800" y="39430166"/>
            <a:ext cx="22707600" cy="2708434"/>
          </a:xfrm>
          <a:prstGeom prst="rect">
            <a:avLst/>
          </a:prstGeom>
          <a:noFill/>
        </p:spPr>
        <p:txBody>
          <a:bodyPr wrap="square">
            <a:spAutoFit/>
          </a:bodyPr>
          <a:lstStyle/>
          <a:p>
            <a:pPr>
              <a:spcBef>
                <a:spcPts val="1200"/>
              </a:spcBef>
              <a:spcAft>
                <a:spcPts val="600"/>
              </a:spcAft>
            </a:pPr>
            <a:r>
              <a:rPr lang="en-US" sz="2800" dirty="0">
                <a:latin typeface="Avenir Book" charset="0"/>
                <a:ea typeface="Avenir Book" charset="0"/>
                <a:cs typeface="Avenir Book" charset="0"/>
              </a:rPr>
              <a:t>Huggett, Jim F., and Alexandra Whale. "Digital PCR as a novel technology and its potential implications for molecular diagnostics." (2013): 1691-1693.</a:t>
            </a:r>
          </a:p>
          <a:p>
            <a:pPr>
              <a:spcBef>
                <a:spcPts val="1200"/>
              </a:spcBef>
              <a:spcAft>
                <a:spcPts val="600"/>
              </a:spcAft>
            </a:pPr>
            <a:r>
              <a:rPr lang="en-US" sz="2800" dirty="0">
                <a:latin typeface="Avenir Book" charset="0"/>
                <a:ea typeface="Avenir Book" charset="0"/>
                <a:cs typeface="Avenir Book" charset="0"/>
              </a:rPr>
              <a:t>Korus, K., et al. "First report of </a:t>
            </a:r>
            <a:r>
              <a:rPr lang="en-US" sz="2800" dirty="0" err="1">
                <a:latin typeface="Avenir Book" charset="0"/>
                <a:ea typeface="Avenir Book" charset="0"/>
                <a:cs typeface="Avenir Book" charset="0"/>
              </a:rPr>
              <a:t>Xanthomonas</a:t>
            </a:r>
            <a:r>
              <a:rPr lang="en-US" sz="2800" dirty="0">
                <a:latin typeface="Avenir Book" charset="0"/>
                <a:ea typeface="Avenir Book" charset="0"/>
                <a:cs typeface="Avenir Book" charset="0"/>
              </a:rPr>
              <a:t> </a:t>
            </a:r>
            <a:r>
              <a:rPr lang="en-US" sz="2800" dirty="0" err="1">
                <a:latin typeface="Avenir Book" charset="0"/>
                <a:ea typeface="Avenir Book" charset="0"/>
                <a:cs typeface="Avenir Book" charset="0"/>
              </a:rPr>
              <a:t>vasicola</a:t>
            </a:r>
            <a:r>
              <a:rPr lang="en-US" sz="2800" dirty="0">
                <a:latin typeface="Avenir Book" charset="0"/>
                <a:ea typeface="Avenir Book" charset="0"/>
                <a:cs typeface="Avenir Book" charset="0"/>
              </a:rPr>
              <a:t> causing bacterial leaf streak on corn in the United States." (2017).</a:t>
            </a:r>
          </a:p>
          <a:p>
            <a:pPr>
              <a:spcBef>
                <a:spcPts val="1200"/>
              </a:spcBef>
              <a:spcAft>
                <a:spcPts val="600"/>
              </a:spcAft>
            </a:pPr>
            <a:r>
              <a:rPr lang="en-US" sz="2800" dirty="0">
                <a:latin typeface="Avenir Book" charset="0"/>
                <a:ea typeface="Avenir Book" charset="0"/>
                <a:cs typeface="Avenir Book" charset="0"/>
              </a:rPr>
              <a:t>Lang, J. M., et al. "Detection and Characterization of </a:t>
            </a:r>
            <a:r>
              <a:rPr lang="en-US" sz="2800" dirty="0" err="1">
                <a:latin typeface="Avenir Book" charset="0"/>
                <a:ea typeface="Avenir Book" charset="0"/>
                <a:cs typeface="Avenir Book" charset="0"/>
              </a:rPr>
              <a:t>Xanthomonas</a:t>
            </a:r>
            <a:r>
              <a:rPr lang="en-US" sz="2800" dirty="0">
                <a:latin typeface="Avenir Book" charset="0"/>
                <a:ea typeface="Avenir Book" charset="0"/>
                <a:cs typeface="Avenir Book" charset="0"/>
              </a:rPr>
              <a:t> </a:t>
            </a:r>
            <a:r>
              <a:rPr lang="en-US" sz="2800" dirty="0" err="1">
                <a:latin typeface="Avenir Book" charset="0"/>
                <a:ea typeface="Avenir Book" charset="0"/>
                <a:cs typeface="Avenir Book" charset="0"/>
              </a:rPr>
              <a:t>vasicola</a:t>
            </a:r>
            <a:r>
              <a:rPr lang="en-US" sz="2800" dirty="0">
                <a:latin typeface="Avenir Book" charset="0"/>
                <a:ea typeface="Avenir Book" charset="0"/>
                <a:cs typeface="Avenir Book" charset="0"/>
              </a:rPr>
              <a:t> </a:t>
            </a:r>
            <a:r>
              <a:rPr lang="en-US" sz="2800" dirty="0" err="1">
                <a:latin typeface="Avenir Book" charset="0"/>
                <a:ea typeface="Avenir Book" charset="0"/>
                <a:cs typeface="Avenir Book" charset="0"/>
              </a:rPr>
              <a:t>pv</a:t>
            </a:r>
            <a:r>
              <a:rPr lang="en-US" sz="2800" dirty="0">
                <a:latin typeface="Avenir Book" charset="0"/>
                <a:ea typeface="Avenir Book" charset="0"/>
                <a:cs typeface="Avenir Book" charset="0"/>
              </a:rPr>
              <a:t>. </a:t>
            </a:r>
            <a:r>
              <a:rPr lang="en-US" sz="2800" dirty="0" err="1">
                <a:latin typeface="Avenir Book" charset="0"/>
                <a:ea typeface="Avenir Book" charset="0"/>
                <a:cs typeface="Avenir Book" charset="0"/>
              </a:rPr>
              <a:t>vasculorum</a:t>
            </a:r>
            <a:r>
              <a:rPr lang="en-US" sz="2800" dirty="0">
                <a:latin typeface="Avenir Book" charset="0"/>
                <a:ea typeface="Avenir Book" charset="0"/>
                <a:cs typeface="Avenir Book" charset="0"/>
              </a:rPr>
              <a:t> (Cobb 1894) comb. </a:t>
            </a:r>
            <a:r>
              <a:rPr lang="en-US" sz="2800" dirty="0" err="1">
                <a:latin typeface="Avenir Book" charset="0"/>
                <a:ea typeface="Avenir Book" charset="0"/>
                <a:cs typeface="Avenir Book" charset="0"/>
              </a:rPr>
              <a:t>nov.</a:t>
            </a:r>
            <a:r>
              <a:rPr lang="en-US" sz="2800" dirty="0">
                <a:latin typeface="Avenir Book" charset="0"/>
                <a:ea typeface="Avenir Book" charset="0"/>
                <a:cs typeface="Avenir Book" charset="0"/>
              </a:rPr>
              <a:t> Causing Bacterial Leaf Streak of Corn in the United States." Phytopathology 107.11 (2017): 1312-1321.</a:t>
            </a:r>
          </a:p>
        </p:txBody>
      </p:sp>
      <p:sp>
        <p:nvSpPr>
          <p:cNvPr id="62" name="TextBox 61"/>
          <p:cNvSpPr txBox="1"/>
          <p:nvPr/>
        </p:nvSpPr>
        <p:spPr>
          <a:xfrm>
            <a:off x="8517345" y="38701379"/>
            <a:ext cx="8568510" cy="671402"/>
          </a:xfrm>
          <a:prstGeom prst="rect">
            <a:avLst/>
          </a:prstGeom>
          <a:noFill/>
        </p:spPr>
        <p:txBody>
          <a:bodyPr wrap="square" rtlCol="0">
            <a:spAutoFit/>
          </a:bodyPr>
          <a:lstStyle/>
          <a:p>
            <a:pPr algn="ctr"/>
            <a:r>
              <a:rPr lang="en-US" sz="3763" b="1" dirty="0">
                <a:latin typeface="Avenir Book" charset="0"/>
                <a:ea typeface="Avenir Book" charset="0"/>
                <a:cs typeface="Avenir Book" charset="0"/>
              </a:rPr>
              <a:t>Literature Cited</a:t>
            </a:r>
          </a:p>
        </p:txBody>
      </p:sp>
      <p:sp>
        <p:nvSpPr>
          <p:cNvPr id="63" name="TextBox 62"/>
          <p:cNvSpPr txBox="1"/>
          <p:nvPr/>
        </p:nvSpPr>
        <p:spPr>
          <a:xfrm>
            <a:off x="4686143" y="10521304"/>
            <a:ext cx="11706543" cy="621281"/>
          </a:xfrm>
          <a:prstGeom prst="rect">
            <a:avLst/>
          </a:prstGeom>
          <a:noFill/>
        </p:spPr>
        <p:txBody>
          <a:bodyPr wrap="square" rtlCol="0">
            <a:spAutoFit/>
          </a:bodyPr>
          <a:lstStyle/>
          <a:p>
            <a:endParaRPr lang="en-US" sz="3464" b="1" dirty="0">
              <a:latin typeface="Avenir Book" charset="0"/>
              <a:ea typeface="Avenir Book" charset="0"/>
              <a:cs typeface="Avenir Book" charset="0"/>
            </a:endParaRPr>
          </a:p>
        </p:txBody>
      </p:sp>
      <p:sp>
        <p:nvSpPr>
          <p:cNvPr id="73" name="TextBox 72"/>
          <p:cNvSpPr txBox="1"/>
          <p:nvPr/>
        </p:nvSpPr>
        <p:spPr>
          <a:xfrm>
            <a:off x="1218000" y="9067800"/>
            <a:ext cx="7605114" cy="7957115"/>
          </a:xfrm>
          <a:prstGeom prst="rect">
            <a:avLst/>
          </a:prstGeom>
          <a:noFill/>
          <a:ln>
            <a:noFill/>
          </a:ln>
        </p:spPr>
        <p:txBody>
          <a:bodyPr wrap="square" rtlCol="0" anchor="ctr">
            <a:spAutoFit/>
          </a:bodyPr>
          <a:lstStyle/>
          <a:p>
            <a:pPr marL="571500" lvl="1" indent="-571500" defTabSz="3454730">
              <a:lnSpc>
                <a:spcPct val="114000"/>
              </a:lnSpc>
              <a:spcBef>
                <a:spcPts val="1200"/>
              </a:spcBef>
              <a:spcAft>
                <a:spcPts val="1200"/>
              </a:spcAft>
              <a:buClr>
                <a:schemeClr val="accent1"/>
              </a:buClr>
              <a:buFont typeface="Arial" panose="020B0604020202020204" pitchFamily="34" charset="0"/>
              <a:buChar char="•"/>
            </a:pPr>
            <a:r>
              <a:rPr lang="en-US" sz="3500" i="1" dirty="0" err="1">
                <a:latin typeface="Avenir Book" charset="0"/>
                <a:ea typeface="Avenir Book" charset="0"/>
                <a:cs typeface="Avenir Book" charset="0"/>
              </a:rPr>
              <a:t>Xanthomonas</a:t>
            </a:r>
            <a:r>
              <a:rPr lang="en-US" sz="3500" i="1" dirty="0">
                <a:latin typeface="Avenir Book" charset="0"/>
                <a:ea typeface="Avenir Book" charset="0"/>
                <a:cs typeface="Avenir Book" charset="0"/>
              </a:rPr>
              <a:t> </a:t>
            </a:r>
            <a:r>
              <a:rPr lang="en-US" sz="3500" i="1" dirty="0" err="1">
                <a:latin typeface="Avenir Book" charset="0"/>
                <a:ea typeface="Avenir Book" charset="0"/>
                <a:cs typeface="Avenir Book" charset="0"/>
              </a:rPr>
              <a:t>vasicola</a:t>
            </a:r>
            <a:r>
              <a:rPr lang="en-US" sz="3500" i="1" dirty="0">
                <a:latin typeface="Avenir Book" charset="0"/>
                <a:ea typeface="Avenir Book" charset="0"/>
                <a:cs typeface="Avenir Book" charset="0"/>
              </a:rPr>
              <a:t> </a:t>
            </a:r>
            <a:r>
              <a:rPr lang="en-US" sz="3500" dirty="0" err="1">
                <a:latin typeface="Avenir Book" charset="0"/>
                <a:ea typeface="Avenir Book" charset="0"/>
                <a:cs typeface="Avenir Book" charset="0"/>
              </a:rPr>
              <a:t>pv</a:t>
            </a:r>
            <a:r>
              <a:rPr lang="en-US" sz="3500" dirty="0">
                <a:latin typeface="Avenir Book" charset="0"/>
                <a:ea typeface="Avenir Book" charset="0"/>
                <a:cs typeface="Avenir Book" charset="0"/>
              </a:rPr>
              <a:t>. </a:t>
            </a:r>
            <a:r>
              <a:rPr lang="en-US" sz="3500" i="1" dirty="0" err="1">
                <a:latin typeface="Avenir Book" charset="0"/>
                <a:ea typeface="Avenir Book" charset="0"/>
                <a:cs typeface="Avenir Book" charset="0"/>
              </a:rPr>
              <a:t>vasculorum</a:t>
            </a:r>
            <a:r>
              <a:rPr lang="en-US" sz="3500" dirty="0">
                <a:latin typeface="Avenir Book" charset="0"/>
                <a:ea typeface="Avenir Book" charset="0"/>
                <a:cs typeface="Avenir Book" charset="0"/>
              </a:rPr>
              <a:t> is the causal agent of Bacterial Leaf Streak on maize; This disease had not been documented in the USA prior to 2017 (Korus et al., 2017);</a:t>
            </a:r>
          </a:p>
          <a:p>
            <a:pPr marL="571500" lvl="1" indent="-571500" defTabSz="3454730">
              <a:lnSpc>
                <a:spcPct val="114000"/>
              </a:lnSpc>
              <a:spcBef>
                <a:spcPts val="1200"/>
              </a:spcBef>
              <a:spcAft>
                <a:spcPts val="1200"/>
              </a:spcAft>
              <a:buClr>
                <a:schemeClr val="accent1"/>
              </a:buClr>
              <a:buFont typeface="Arial" panose="020B0604020202020204" pitchFamily="34" charset="0"/>
              <a:buChar char="•"/>
            </a:pPr>
            <a:r>
              <a:rPr lang="en-US" sz="3500" dirty="0">
                <a:latin typeface="Avenir Book" charset="0"/>
                <a:ea typeface="Avenir Book" charset="0"/>
                <a:cs typeface="Avenir Book" charset="0"/>
              </a:rPr>
              <a:t>The demand for rapid methods for the quantification of pathogens is increasing. Among these methods, those based on nucleic acids amplification are the most widespread worldwide. </a:t>
            </a:r>
          </a:p>
        </p:txBody>
      </p:sp>
      <p:sp>
        <p:nvSpPr>
          <p:cNvPr id="86" name="TextBox 85"/>
          <p:cNvSpPr txBox="1"/>
          <p:nvPr/>
        </p:nvSpPr>
        <p:spPr>
          <a:xfrm>
            <a:off x="17423891" y="21703819"/>
            <a:ext cx="9297447" cy="369332"/>
          </a:xfrm>
          <a:prstGeom prst="rect">
            <a:avLst/>
          </a:prstGeom>
          <a:noFill/>
        </p:spPr>
        <p:txBody>
          <a:bodyPr wrap="square" rtlCol="0">
            <a:spAutoFit/>
          </a:bodyPr>
          <a:lstStyle/>
          <a:p>
            <a:endParaRPr lang="en-US" dirty="0">
              <a:latin typeface="Avenir Book" charset="0"/>
              <a:ea typeface="Avenir Book" charset="0"/>
              <a:cs typeface="Avenir Book" charset="0"/>
            </a:endParaRPr>
          </a:p>
        </p:txBody>
      </p:sp>
      <p:sp>
        <p:nvSpPr>
          <p:cNvPr id="77" name="TextBox 76"/>
          <p:cNvSpPr txBox="1"/>
          <p:nvPr/>
        </p:nvSpPr>
        <p:spPr>
          <a:xfrm>
            <a:off x="26649653" y="31810410"/>
            <a:ext cx="12478653" cy="747512"/>
          </a:xfrm>
          <a:prstGeom prst="rect">
            <a:avLst/>
          </a:prstGeom>
          <a:noFill/>
        </p:spPr>
        <p:txBody>
          <a:bodyPr wrap="square" rtlCol="0">
            <a:spAutoFit/>
          </a:bodyPr>
          <a:lstStyle/>
          <a:p>
            <a:pPr algn="ctr">
              <a:lnSpc>
                <a:spcPts val="5748"/>
              </a:lnSpc>
            </a:pPr>
            <a:endParaRPr lang="en-US" sz="2834" b="1" dirty="0">
              <a:latin typeface="Avenir Book" charset="0"/>
              <a:ea typeface="Avenir Book" charset="0"/>
              <a:cs typeface="Avenir Book" charset="0"/>
            </a:endParaRPr>
          </a:p>
        </p:txBody>
      </p:sp>
      <p:sp>
        <p:nvSpPr>
          <p:cNvPr id="68" name="TextBox 67"/>
          <p:cNvSpPr txBox="1"/>
          <p:nvPr/>
        </p:nvSpPr>
        <p:spPr>
          <a:xfrm>
            <a:off x="13405969" y="18691296"/>
            <a:ext cx="12742463" cy="892104"/>
          </a:xfrm>
          <a:prstGeom prst="rect">
            <a:avLst/>
          </a:prstGeom>
          <a:solidFill>
            <a:srgbClr val="E00000"/>
          </a:solidFill>
          <a:ln>
            <a:solidFill>
              <a:schemeClr val="tx1"/>
            </a:solidFill>
          </a:ln>
        </p:spPr>
        <p:txBody>
          <a:bodyPr wrap="square" rtlCol="0" anchor="ctr">
            <a:spAutoFit/>
          </a:bodyPr>
          <a:lstStyle/>
          <a:p>
            <a:pPr algn="ctr"/>
            <a:r>
              <a:rPr lang="en-US" sz="5197" b="1" dirty="0" err="1">
                <a:solidFill>
                  <a:srgbClr val="FFFFFF"/>
                </a:solidFill>
                <a:latin typeface="Avenir Book" charset="0"/>
                <a:ea typeface="Avenir Book" charset="0"/>
                <a:cs typeface="Avenir Book" charset="0"/>
              </a:rPr>
              <a:t>ddPCR</a:t>
            </a:r>
            <a:r>
              <a:rPr lang="en-US" sz="5197" b="1" dirty="0">
                <a:solidFill>
                  <a:srgbClr val="FFFFFF"/>
                </a:solidFill>
                <a:latin typeface="Avenir Book" charset="0"/>
                <a:ea typeface="Avenir Book" charset="0"/>
                <a:cs typeface="Avenir Book" charset="0"/>
              </a:rPr>
              <a:t> Workflow</a:t>
            </a:r>
          </a:p>
        </p:txBody>
      </p:sp>
      <p:pic>
        <p:nvPicPr>
          <p:cNvPr id="78" name="Picture 7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4402" y="2811721"/>
            <a:ext cx="4810923" cy="481092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173202" y="2808224"/>
            <a:ext cx="4814418" cy="4814418"/>
          </a:xfrm>
          <a:prstGeom prst="rect">
            <a:avLst/>
          </a:prstGeom>
        </p:spPr>
      </p:pic>
      <p:sp>
        <p:nvSpPr>
          <p:cNvPr id="33" name="TextBox 32"/>
          <p:cNvSpPr txBox="1"/>
          <p:nvPr/>
        </p:nvSpPr>
        <p:spPr>
          <a:xfrm>
            <a:off x="914402" y="26311296"/>
            <a:ext cx="11739741" cy="892104"/>
          </a:xfrm>
          <a:prstGeom prst="rect">
            <a:avLst/>
          </a:prstGeom>
          <a:solidFill>
            <a:srgbClr val="E00000"/>
          </a:solidFill>
          <a:ln>
            <a:solidFill>
              <a:schemeClr val="tx1"/>
            </a:solidFill>
          </a:ln>
        </p:spPr>
        <p:txBody>
          <a:bodyPr wrap="square" rtlCol="0" anchor="ctr">
            <a:spAutoFit/>
          </a:bodyPr>
          <a:lstStyle/>
          <a:p>
            <a:pPr algn="ctr"/>
            <a:r>
              <a:rPr lang="en-US" sz="5197" b="1" dirty="0">
                <a:solidFill>
                  <a:srgbClr val="FFFFFF"/>
                </a:solidFill>
                <a:latin typeface="Avenir Book" charset="0"/>
                <a:ea typeface="Avenir Book" charset="0"/>
                <a:cs typeface="Avenir Book" charset="0"/>
              </a:rPr>
              <a:t>Experimental Design - Greenhouse</a:t>
            </a:r>
          </a:p>
        </p:txBody>
      </p:sp>
      <p:sp>
        <p:nvSpPr>
          <p:cNvPr id="40" name="Rectangle 39"/>
          <p:cNvSpPr/>
          <p:nvPr/>
        </p:nvSpPr>
        <p:spPr>
          <a:xfrm>
            <a:off x="24534655" y="38557200"/>
            <a:ext cx="15775144" cy="3619225"/>
          </a:xfrm>
          <a:prstGeom prst="rect">
            <a:avLst/>
          </a:prstGeom>
          <a:solidFill>
            <a:srgbClr val="00B100">
              <a:alpha val="4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41" name="Rectangle 40"/>
          <p:cNvSpPr/>
          <p:nvPr/>
        </p:nvSpPr>
        <p:spPr>
          <a:xfrm>
            <a:off x="24676090" y="39446083"/>
            <a:ext cx="15532351" cy="2617768"/>
          </a:xfrm>
          <a:prstGeom prst="rect">
            <a:avLst/>
          </a:prstGeom>
          <a:noFill/>
        </p:spPr>
        <p:txBody>
          <a:bodyPr wrap="square">
            <a:spAutoFit/>
          </a:bodyPr>
          <a:lstStyle/>
          <a:p>
            <a:pPr algn="ctr">
              <a:lnSpc>
                <a:spcPct val="110000"/>
              </a:lnSpc>
            </a:pPr>
            <a:r>
              <a:rPr lang="en-US" sz="3000" dirty="0">
                <a:latin typeface="Avenir Book" charset="0"/>
                <a:ea typeface="Avenir Book" charset="0"/>
                <a:cs typeface="Avenir Book" charset="0"/>
              </a:rPr>
              <a:t> This research was supported in part by University of Nebraska Lincoln’s Agricultural Research Division (ARD), Office of Research and Economic Development (ORED), and Center for Plant Science Innovation (PSI)  Start-Up Funding.  Additionally,  we recognize funding from the US National Science Foundation </a:t>
            </a:r>
            <a:r>
              <a:rPr lang="en-US" sz="3000" dirty="0" err="1">
                <a:latin typeface="Avenir Book" charset="0"/>
                <a:ea typeface="Avenir Book" charset="0"/>
                <a:cs typeface="Avenir Book" charset="0"/>
              </a:rPr>
              <a:t>EPSCoR</a:t>
            </a:r>
            <a:r>
              <a:rPr lang="en-US" sz="3000" dirty="0">
                <a:latin typeface="Avenir Book" charset="0"/>
                <a:ea typeface="Avenir Book" charset="0"/>
                <a:cs typeface="Avenir Book" charset="0"/>
              </a:rPr>
              <a:t> RII Track 1 Award </a:t>
            </a:r>
            <a:r>
              <a:rPr lang="is-IS" sz="3000" dirty="0">
                <a:latin typeface="Avenir Book" charset="0"/>
                <a:ea typeface="Avenir Book" charset="0"/>
                <a:cs typeface="Avenir Book" charset="0"/>
              </a:rPr>
              <a:t>180806 for the Center for Root &amp; Rhizobiome Innovation.</a:t>
            </a:r>
          </a:p>
        </p:txBody>
      </p:sp>
      <p:sp>
        <p:nvSpPr>
          <p:cNvPr id="42" name="TextBox 41"/>
          <p:cNvSpPr txBox="1"/>
          <p:nvPr/>
        </p:nvSpPr>
        <p:spPr>
          <a:xfrm>
            <a:off x="27445646" y="38723998"/>
            <a:ext cx="8993074" cy="671402"/>
          </a:xfrm>
          <a:prstGeom prst="rect">
            <a:avLst/>
          </a:prstGeom>
          <a:noFill/>
        </p:spPr>
        <p:txBody>
          <a:bodyPr wrap="square" rtlCol="0">
            <a:spAutoFit/>
          </a:bodyPr>
          <a:lstStyle/>
          <a:p>
            <a:pPr algn="ctr"/>
            <a:r>
              <a:rPr lang="en-US" sz="3763" b="1" dirty="0">
                <a:latin typeface="Avenir Book" charset="0"/>
                <a:ea typeface="Avenir Book" charset="0"/>
                <a:cs typeface="Avenir Book" charset="0"/>
              </a:rPr>
              <a:t>Acknowledgements</a:t>
            </a:r>
          </a:p>
        </p:txBody>
      </p:sp>
      <p:sp>
        <p:nvSpPr>
          <p:cNvPr id="24" name="TextBox 23"/>
          <p:cNvSpPr txBox="1"/>
          <p:nvPr/>
        </p:nvSpPr>
        <p:spPr>
          <a:xfrm>
            <a:off x="1664731" y="838200"/>
            <a:ext cx="37831640" cy="2556277"/>
          </a:xfrm>
          <a:prstGeom prst="rect">
            <a:avLst/>
          </a:prstGeom>
          <a:noFill/>
        </p:spPr>
        <p:txBody>
          <a:bodyPr wrap="square" rtlCol="0">
            <a:spAutoFit/>
          </a:bodyPr>
          <a:lstStyle/>
          <a:p>
            <a:pPr algn="ctr">
              <a:lnSpc>
                <a:spcPts val="9728"/>
              </a:lnSpc>
            </a:pPr>
            <a:r>
              <a:rPr lang="en-US" sz="8027" b="1" dirty="0"/>
              <a:t>Detection and quantification of </a:t>
            </a:r>
            <a:r>
              <a:rPr lang="en-US" sz="8027" b="1" i="1" dirty="0" err="1"/>
              <a:t>Xanthomonas</a:t>
            </a:r>
            <a:r>
              <a:rPr lang="en-US" sz="8027" b="1" i="1" dirty="0"/>
              <a:t> </a:t>
            </a:r>
            <a:r>
              <a:rPr lang="en-US" sz="8027" b="1" i="1" dirty="0" err="1"/>
              <a:t>vasicola</a:t>
            </a:r>
            <a:r>
              <a:rPr lang="en-US" sz="8027" b="1" i="1" dirty="0"/>
              <a:t> </a:t>
            </a:r>
            <a:r>
              <a:rPr lang="en-US" sz="8027" b="1" dirty="0" err="1"/>
              <a:t>pv</a:t>
            </a:r>
            <a:r>
              <a:rPr lang="en-US" sz="8027" b="1" dirty="0"/>
              <a:t> </a:t>
            </a:r>
            <a:r>
              <a:rPr lang="en-US" sz="8027" b="1" i="1" dirty="0" err="1"/>
              <a:t>vasculorum</a:t>
            </a:r>
            <a:r>
              <a:rPr lang="en-US" sz="8027" b="1" dirty="0"/>
              <a:t> within the maize microbiome using Droplet-Digital PCR</a:t>
            </a:r>
            <a:endParaRPr lang="en-US" sz="8027" b="1" dirty="0">
              <a:latin typeface="Avenir Book" charset="0"/>
              <a:ea typeface="Avenir Book" charset="0"/>
              <a:cs typeface="Avenir Book" charset="0"/>
            </a:endParaRPr>
          </a:p>
        </p:txBody>
      </p:sp>
      <p:sp>
        <p:nvSpPr>
          <p:cNvPr id="43" name="TextBox 42">
            <a:extLst>
              <a:ext uri="{FF2B5EF4-FFF2-40B4-BE49-F238E27FC236}">
                <a16:creationId xmlns:a16="http://schemas.microsoft.com/office/drawing/2014/main" id="{12DF85A1-A362-6144-9CE0-BBAB9ACB1CCC}"/>
              </a:ext>
            </a:extLst>
          </p:cNvPr>
          <p:cNvSpPr txBox="1"/>
          <p:nvPr/>
        </p:nvSpPr>
        <p:spPr>
          <a:xfrm>
            <a:off x="914402" y="8077201"/>
            <a:ext cx="11655193" cy="892104"/>
          </a:xfrm>
          <a:prstGeom prst="rect">
            <a:avLst/>
          </a:prstGeom>
          <a:solidFill>
            <a:srgbClr val="E00000"/>
          </a:solidFill>
          <a:ln>
            <a:solidFill>
              <a:schemeClr val="tx1"/>
            </a:solidFill>
          </a:ln>
        </p:spPr>
        <p:txBody>
          <a:bodyPr wrap="square" rtlCol="0" anchor="ctr">
            <a:spAutoFit/>
          </a:bodyPr>
          <a:lstStyle/>
          <a:p>
            <a:pPr algn="ctr"/>
            <a:r>
              <a:rPr lang="en-US" sz="5197" b="1" dirty="0">
                <a:solidFill>
                  <a:srgbClr val="FFFFFF"/>
                </a:solidFill>
                <a:latin typeface="Avenir Book" charset="0"/>
                <a:ea typeface="Avenir Book" charset="0"/>
                <a:cs typeface="Avenir Book" charset="0"/>
              </a:rPr>
              <a:t>Introduction</a:t>
            </a:r>
          </a:p>
        </p:txBody>
      </p:sp>
      <p:sp>
        <p:nvSpPr>
          <p:cNvPr id="44" name="TextBox 43">
            <a:extLst>
              <a:ext uri="{FF2B5EF4-FFF2-40B4-BE49-F238E27FC236}">
                <a16:creationId xmlns:a16="http://schemas.microsoft.com/office/drawing/2014/main" id="{9DE19E90-59F0-1741-8A73-1C9ABF9FC622}"/>
              </a:ext>
            </a:extLst>
          </p:cNvPr>
          <p:cNvSpPr txBox="1"/>
          <p:nvPr/>
        </p:nvSpPr>
        <p:spPr>
          <a:xfrm>
            <a:off x="27060322" y="30959496"/>
            <a:ext cx="13249477" cy="892104"/>
          </a:xfrm>
          <a:prstGeom prst="rect">
            <a:avLst/>
          </a:prstGeom>
          <a:solidFill>
            <a:srgbClr val="E00000"/>
          </a:solidFill>
          <a:ln>
            <a:solidFill>
              <a:schemeClr val="tx1"/>
            </a:solidFill>
          </a:ln>
        </p:spPr>
        <p:txBody>
          <a:bodyPr wrap="square" rtlCol="0" anchor="ctr">
            <a:spAutoFit/>
          </a:bodyPr>
          <a:lstStyle/>
          <a:p>
            <a:pPr algn="ctr"/>
            <a:r>
              <a:rPr lang="en-US" sz="5197" b="1" dirty="0">
                <a:solidFill>
                  <a:srgbClr val="FFFFFF"/>
                </a:solidFill>
                <a:latin typeface="Avenir Book" charset="0"/>
                <a:ea typeface="Avenir Book" charset="0"/>
                <a:cs typeface="Avenir Book" charset="0"/>
              </a:rPr>
              <a:t>Conclusions and Future Prospects</a:t>
            </a:r>
          </a:p>
        </p:txBody>
      </p:sp>
      <p:sp>
        <p:nvSpPr>
          <p:cNvPr id="55" name="TextBox 54">
            <a:extLst>
              <a:ext uri="{FF2B5EF4-FFF2-40B4-BE49-F238E27FC236}">
                <a16:creationId xmlns:a16="http://schemas.microsoft.com/office/drawing/2014/main" id="{C386D93E-2492-CB4B-A0FC-F0723FC525CC}"/>
              </a:ext>
            </a:extLst>
          </p:cNvPr>
          <p:cNvSpPr txBox="1"/>
          <p:nvPr/>
        </p:nvSpPr>
        <p:spPr>
          <a:xfrm>
            <a:off x="27051000" y="32019822"/>
            <a:ext cx="13209853" cy="6308778"/>
          </a:xfrm>
          <a:prstGeom prst="rect">
            <a:avLst/>
          </a:prstGeom>
          <a:noFill/>
          <a:ln>
            <a:noFill/>
          </a:ln>
        </p:spPr>
        <p:txBody>
          <a:bodyPr wrap="square" rtlCol="0" anchor="ctr">
            <a:spAutoFit/>
          </a:bodyPr>
          <a:lstStyle/>
          <a:p>
            <a:pPr marL="215983" lvl="1" indent="-215983" algn="just" defTabSz="3454730">
              <a:lnSpc>
                <a:spcPct val="110000"/>
              </a:lnSpc>
              <a:spcBef>
                <a:spcPts val="600"/>
              </a:spcBef>
              <a:spcAft>
                <a:spcPts val="600"/>
              </a:spcAft>
              <a:buClr>
                <a:schemeClr val="accent1"/>
              </a:buClr>
              <a:buFont typeface="Arial" pitchFamily="34" charset="0"/>
              <a:buChar char="•"/>
            </a:pPr>
            <a:r>
              <a:rPr lang="en-US" sz="3500" dirty="0">
                <a:latin typeface="Avenir Book" charset="0"/>
                <a:ea typeface="Avenir Book" charset="0"/>
                <a:cs typeface="Avenir Book" charset="0"/>
              </a:rPr>
              <a:t> Based on preliminary results, </a:t>
            </a:r>
            <a:r>
              <a:rPr lang="en-US" sz="3500" dirty="0" err="1">
                <a:latin typeface="Avenir Book" charset="0"/>
                <a:ea typeface="Avenir Book" charset="0"/>
                <a:cs typeface="Avenir Book" charset="0"/>
              </a:rPr>
              <a:t>ddPCR</a:t>
            </a:r>
            <a:r>
              <a:rPr lang="en-US" sz="3500" dirty="0">
                <a:latin typeface="Avenir Book" charset="0"/>
                <a:ea typeface="Avenir Book" charset="0"/>
                <a:cs typeface="Avenir Book" charset="0"/>
              </a:rPr>
              <a:t> can be used as a diagnostic tool for sensitive, accurate, fast, and quantitative detection of </a:t>
            </a:r>
            <a:r>
              <a:rPr lang="en-US" sz="3500" dirty="0" err="1">
                <a:latin typeface="Avenir Book" charset="0"/>
                <a:ea typeface="Avenir Book" charset="0"/>
                <a:cs typeface="Avenir Book" charset="0"/>
              </a:rPr>
              <a:t>Xvv</a:t>
            </a:r>
            <a:r>
              <a:rPr lang="en-US" sz="3500" dirty="0">
                <a:latin typeface="Avenir Book" charset="0"/>
                <a:ea typeface="Avenir Book" charset="0"/>
                <a:cs typeface="Avenir Book" charset="0"/>
              </a:rPr>
              <a:t>. </a:t>
            </a:r>
          </a:p>
          <a:p>
            <a:pPr marL="215983" lvl="1" indent="-215983" algn="just" defTabSz="3454730">
              <a:lnSpc>
                <a:spcPct val="110000"/>
              </a:lnSpc>
              <a:spcBef>
                <a:spcPts val="600"/>
              </a:spcBef>
              <a:spcAft>
                <a:spcPts val="600"/>
              </a:spcAft>
              <a:buClr>
                <a:schemeClr val="accent1"/>
              </a:buClr>
              <a:buFont typeface="Arial" pitchFamily="34" charset="0"/>
              <a:buChar char="•"/>
            </a:pPr>
            <a:r>
              <a:rPr lang="en-US" sz="3500" dirty="0">
                <a:latin typeface="Avenir Book" charset="0"/>
                <a:ea typeface="Avenir Book" charset="0"/>
                <a:cs typeface="Avenir Book" charset="0"/>
              </a:rPr>
              <a:t> Quantification of the pathogen in different maize genotypes, suggested this assay can also be used for evaluation of BLS resistance or tolerance.</a:t>
            </a:r>
            <a:r>
              <a:rPr lang="en-US" sz="3500" dirty="0">
                <a:latin typeface="Avenir Book" charset="0"/>
              </a:rPr>
              <a:t> </a:t>
            </a:r>
          </a:p>
          <a:p>
            <a:pPr marL="215983" lvl="1" indent="-215983" algn="just" defTabSz="3454730">
              <a:lnSpc>
                <a:spcPct val="110000"/>
              </a:lnSpc>
              <a:spcBef>
                <a:spcPts val="600"/>
              </a:spcBef>
              <a:spcAft>
                <a:spcPts val="600"/>
              </a:spcAft>
              <a:buClr>
                <a:schemeClr val="accent1"/>
              </a:buClr>
              <a:buFont typeface="Arial" pitchFamily="34" charset="0"/>
              <a:buChar char="•"/>
            </a:pPr>
            <a:r>
              <a:rPr lang="en-US" sz="3500" dirty="0">
                <a:latin typeface="Avenir Book" charset="0"/>
                <a:ea typeface="Avenir Book" charset="0"/>
                <a:cs typeface="Avenir Book" charset="0"/>
              </a:rPr>
              <a:t> These results will be used to support the </a:t>
            </a:r>
            <a:r>
              <a:rPr lang="en-US" sz="3500" dirty="0" err="1">
                <a:latin typeface="Avenir Book" charset="0"/>
                <a:ea typeface="Avenir Book" charset="0"/>
                <a:cs typeface="Avenir Book" charset="0"/>
              </a:rPr>
              <a:t>metatranscriptome</a:t>
            </a:r>
            <a:r>
              <a:rPr lang="en-US" sz="3500" dirty="0">
                <a:latin typeface="Avenir Book" charset="0"/>
                <a:ea typeface="Avenir Book" charset="0"/>
                <a:cs typeface="Avenir Book" charset="0"/>
              </a:rPr>
              <a:t> analysis that is being done to characterize the patterns of gene expression displayed by different maize genotypes and their microbial communities.</a:t>
            </a:r>
          </a:p>
        </p:txBody>
      </p:sp>
      <p:grpSp>
        <p:nvGrpSpPr>
          <p:cNvPr id="14" name="Group 13">
            <a:extLst>
              <a:ext uri="{FF2B5EF4-FFF2-40B4-BE49-F238E27FC236}">
                <a16:creationId xmlns:a16="http://schemas.microsoft.com/office/drawing/2014/main" id="{955F68E9-AE13-CB48-9AE5-8A667FC221BA}"/>
              </a:ext>
            </a:extLst>
          </p:cNvPr>
          <p:cNvGrpSpPr/>
          <p:nvPr/>
        </p:nvGrpSpPr>
        <p:grpSpPr>
          <a:xfrm>
            <a:off x="966834" y="27512923"/>
            <a:ext cx="12139566" cy="10491937"/>
            <a:chOff x="966834" y="27455663"/>
            <a:chExt cx="12139566" cy="10491937"/>
          </a:xfrm>
        </p:grpSpPr>
        <p:pic>
          <p:nvPicPr>
            <p:cNvPr id="64" name="Picture 63">
              <a:extLst>
                <a:ext uri="{FF2B5EF4-FFF2-40B4-BE49-F238E27FC236}">
                  <a16:creationId xmlns:a16="http://schemas.microsoft.com/office/drawing/2014/main" id="{FCF9B994-6687-BE4E-9AA2-FCA7E7D1D9CD}"/>
                </a:ext>
              </a:extLst>
            </p:cNvPr>
            <p:cNvPicPr>
              <a:picLocks noChangeAspect="1"/>
            </p:cNvPicPr>
            <p:nvPr/>
          </p:nvPicPr>
          <p:blipFill>
            <a:blip r:embed="rId6"/>
            <a:stretch>
              <a:fillRect/>
            </a:stretch>
          </p:blipFill>
          <p:spPr>
            <a:xfrm>
              <a:off x="3747976" y="28289135"/>
              <a:ext cx="9358424" cy="9658465"/>
            </a:xfrm>
            <a:prstGeom prst="rect">
              <a:avLst/>
            </a:prstGeom>
          </p:spPr>
        </p:pic>
        <p:sp>
          <p:nvSpPr>
            <p:cNvPr id="65" name="TextBox 64">
              <a:extLst>
                <a:ext uri="{FF2B5EF4-FFF2-40B4-BE49-F238E27FC236}">
                  <a16:creationId xmlns:a16="http://schemas.microsoft.com/office/drawing/2014/main" id="{BF810D43-748B-F544-A88C-7CF4ED24ACE4}"/>
                </a:ext>
              </a:extLst>
            </p:cNvPr>
            <p:cNvSpPr txBox="1"/>
            <p:nvPr/>
          </p:nvSpPr>
          <p:spPr>
            <a:xfrm>
              <a:off x="3319863" y="27460376"/>
              <a:ext cx="3913184" cy="600164"/>
            </a:xfrm>
            <a:prstGeom prst="rect">
              <a:avLst/>
            </a:prstGeom>
            <a:noFill/>
          </p:spPr>
          <p:txBody>
            <a:bodyPr wrap="square" rtlCol="0">
              <a:spAutoFit/>
            </a:bodyPr>
            <a:lstStyle/>
            <a:p>
              <a:pPr algn="ctr"/>
              <a:r>
                <a:rPr lang="en-US" sz="3300" b="1" dirty="0">
                  <a:solidFill>
                    <a:srgbClr val="114D19"/>
                  </a:solidFill>
                </a:rPr>
                <a:t>Inoculated </a:t>
              </a:r>
              <a:r>
                <a:rPr lang="en-US" sz="3300" b="1" i="1" dirty="0" err="1">
                  <a:solidFill>
                    <a:srgbClr val="114D19"/>
                  </a:solidFill>
                </a:rPr>
                <a:t>Xvv</a:t>
              </a:r>
              <a:r>
                <a:rPr lang="en-US" sz="3300" b="1" i="1" dirty="0">
                  <a:solidFill>
                    <a:srgbClr val="114D19"/>
                  </a:solidFill>
                </a:rPr>
                <a:t> </a:t>
              </a:r>
              <a:r>
                <a:rPr lang="en-US" sz="3300" b="1" dirty="0">
                  <a:solidFill>
                    <a:srgbClr val="114D19"/>
                  </a:solidFill>
                </a:rPr>
                <a:t>(+)</a:t>
              </a:r>
            </a:p>
          </p:txBody>
        </p:sp>
        <p:sp>
          <p:nvSpPr>
            <p:cNvPr id="66" name="TextBox 65">
              <a:extLst>
                <a:ext uri="{FF2B5EF4-FFF2-40B4-BE49-F238E27FC236}">
                  <a16:creationId xmlns:a16="http://schemas.microsoft.com/office/drawing/2014/main" id="{A80D2A3F-22C0-E440-B8F2-CF397C091946}"/>
                </a:ext>
              </a:extLst>
            </p:cNvPr>
            <p:cNvSpPr txBox="1"/>
            <p:nvPr/>
          </p:nvSpPr>
          <p:spPr>
            <a:xfrm>
              <a:off x="9155081" y="27455663"/>
              <a:ext cx="2913640" cy="600164"/>
            </a:xfrm>
            <a:prstGeom prst="rect">
              <a:avLst/>
            </a:prstGeom>
            <a:noFill/>
          </p:spPr>
          <p:txBody>
            <a:bodyPr wrap="square" rtlCol="0">
              <a:spAutoFit/>
            </a:bodyPr>
            <a:lstStyle/>
            <a:p>
              <a:pPr algn="ctr"/>
              <a:r>
                <a:rPr lang="en-US" sz="3300" b="1" dirty="0">
                  <a:solidFill>
                    <a:srgbClr val="114D19"/>
                  </a:solidFill>
                </a:rPr>
                <a:t>Control (-)</a:t>
              </a:r>
            </a:p>
          </p:txBody>
        </p:sp>
        <p:sp>
          <p:nvSpPr>
            <p:cNvPr id="67" name="TextBox 66">
              <a:extLst>
                <a:ext uri="{FF2B5EF4-FFF2-40B4-BE49-F238E27FC236}">
                  <a16:creationId xmlns:a16="http://schemas.microsoft.com/office/drawing/2014/main" id="{8A567EF2-D20C-8244-A85F-830588CE82F5}"/>
                </a:ext>
              </a:extLst>
            </p:cNvPr>
            <p:cNvSpPr txBox="1"/>
            <p:nvPr/>
          </p:nvSpPr>
          <p:spPr>
            <a:xfrm>
              <a:off x="1200698" y="29352227"/>
              <a:ext cx="2068440" cy="600164"/>
            </a:xfrm>
            <a:prstGeom prst="rect">
              <a:avLst/>
            </a:prstGeom>
            <a:noFill/>
          </p:spPr>
          <p:txBody>
            <a:bodyPr wrap="square" rtlCol="0">
              <a:spAutoFit/>
            </a:bodyPr>
            <a:lstStyle/>
            <a:p>
              <a:pPr algn="ctr"/>
              <a:r>
                <a:rPr lang="en-US" sz="3300" b="1" dirty="0">
                  <a:solidFill>
                    <a:srgbClr val="114D19"/>
                  </a:solidFill>
                </a:rPr>
                <a:t>B73</a:t>
              </a:r>
            </a:p>
          </p:txBody>
        </p:sp>
        <p:sp>
          <p:nvSpPr>
            <p:cNvPr id="69" name="TextBox 68">
              <a:extLst>
                <a:ext uri="{FF2B5EF4-FFF2-40B4-BE49-F238E27FC236}">
                  <a16:creationId xmlns:a16="http://schemas.microsoft.com/office/drawing/2014/main" id="{906615D7-69B7-9E43-8507-61170BA3B40E}"/>
                </a:ext>
              </a:extLst>
            </p:cNvPr>
            <p:cNvSpPr txBox="1"/>
            <p:nvPr/>
          </p:nvSpPr>
          <p:spPr>
            <a:xfrm>
              <a:off x="966834" y="35942376"/>
              <a:ext cx="2530944" cy="600164"/>
            </a:xfrm>
            <a:prstGeom prst="rect">
              <a:avLst/>
            </a:prstGeom>
            <a:noFill/>
          </p:spPr>
          <p:txBody>
            <a:bodyPr wrap="square" rtlCol="0">
              <a:spAutoFit/>
            </a:bodyPr>
            <a:lstStyle/>
            <a:p>
              <a:pPr algn="ctr"/>
              <a:r>
                <a:rPr lang="en-US" sz="3300" b="1" dirty="0">
                  <a:solidFill>
                    <a:srgbClr val="FF0000"/>
                  </a:solidFill>
                </a:rPr>
                <a:t>Oh43</a:t>
              </a:r>
            </a:p>
          </p:txBody>
        </p:sp>
        <p:sp>
          <p:nvSpPr>
            <p:cNvPr id="70" name="TextBox 69">
              <a:extLst>
                <a:ext uri="{FF2B5EF4-FFF2-40B4-BE49-F238E27FC236}">
                  <a16:creationId xmlns:a16="http://schemas.microsoft.com/office/drawing/2014/main" id="{F3099097-A7B5-5947-BFD4-2A7D4F7D9A00}"/>
                </a:ext>
              </a:extLst>
            </p:cNvPr>
            <p:cNvSpPr txBox="1"/>
            <p:nvPr/>
          </p:nvSpPr>
          <p:spPr>
            <a:xfrm>
              <a:off x="1012624" y="31379812"/>
              <a:ext cx="2588574" cy="600164"/>
            </a:xfrm>
            <a:prstGeom prst="rect">
              <a:avLst/>
            </a:prstGeom>
            <a:noFill/>
          </p:spPr>
          <p:txBody>
            <a:bodyPr wrap="square" rtlCol="0">
              <a:spAutoFit/>
            </a:bodyPr>
            <a:lstStyle/>
            <a:p>
              <a:pPr algn="ctr"/>
              <a:r>
                <a:rPr lang="en-US" sz="3300" b="1" dirty="0">
                  <a:solidFill>
                    <a:schemeClr val="accent2">
                      <a:lumMod val="75000"/>
                    </a:schemeClr>
                  </a:solidFill>
                </a:rPr>
                <a:t>GEMN-0096</a:t>
              </a:r>
            </a:p>
          </p:txBody>
        </p:sp>
        <p:sp>
          <p:nvSpPr>
            <p:cNvPr id="71" name="TextBox 70">
              <a:extLst>
                <a:ext uri="{FF2B5EF4-FFF2-40B4-BE49-F238E27FC236}">
                  <a16:creationId xmlns:a16="http://schemas.microsoft.com/office/drawing/2014/main" id="{2B41D405-0028-5848-BB68-0444BC6A14AA}"/>
                </a:ext>
              </a:extLst>
            </p:cNvPr>
            <p:cNvSpPr txBox="1"/>
            <p:nvPr/>
          </p:nvSpPr>
          <p:spPr>
            <a:xfrm>
              <a:off x="1113015" y="33818212"/>
              <a:ext cx="2243806" cy="600164"/>
            </a:xfrm>
            <a:prstGeom prst="rect">
              <a:avLst/>
            </a:prstGeom>
            <a:noFill/>
          </p:spPr>
          <p:txBody>
            <a:bodyPr wrap="square" rtlCol="0">
              <a:spAutoFit/>
            </a:bodyPr>
            <a:lstStyle/>
            <a:p>
              <a:pPr algn="ctr"/>
              <a:r>
                <a:rPr lang="en-US" sz="3300" b="1" dirty="0">
                  <a:solidFill>
                    <a:srgbClr val="3437E0"/>
                  </a:solidFill>
                </a:rPr>
                <a:t>Mo17</a:t>
              </a:r>
            </a:p>
          </p:txBody>
        </p:sp>
      </p:grpSp>
      <p:grpSp>
        <p:nvGrpSpPr>
          <p:cNvPr id="16" name="Group 15">
            <a:extLst>
              <a:ext uri="{FF2B5EF4-FFF2-40B4-BE49-F238E27FC236}">
                <a16:creationId xmlns:a16="http://schemas.microsoft.com/office/drawing/2014/main" id="{487F4B6B-F35B-BA45-8D9F-6AEB4364E453}"/>
              </a:ext>
            </a:extLst>
          </p:cNvPr>
          <p:cNvGrpSpPr/>
          <p:nvPr/>
        </p:nvGrpSpPr>
        <p:grpSpPr>
          <a:xfrm>
            <a:off x="13712667" y="26258272"/>
            <a:ext cx="11991113" cy="6660128"/>
            <a:chOff x="12980010" y="15193446"/>
            <a:chExt cx="11991113" cy="6660128"/>
          </a:xfrm>
        </p:grpSpPr>
        <p:pic>
          <p:nvPicPr>
            <p:cNvPr id="87" name="Picture 86">
              <a:extLst>
                <a:ext uri="{FF2B5EF4-FFF2-40B4-BE49-F238E27FC236}">
                  <a16:creationId xmlns:a16="http://schemas.microsoft.com/office/drawing/2014/main" id="{0F63F083-B7B7-1440-B4FE-41E2AF94FE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66664" y="19784812"/>
              <a:ext cx="3769821" cy="1834921"/>
            </a:xfrm>
            <a:prstGeom prst="rect">
              <a:avLst/>
            </a:prstGeom>
          </p:spPr>
        </p:pic>
        <p:pic>
          <p:nvPicPr>
            <p:cNvPr id="88" name="Picture 87">
              <a:extLst>
                <a:ext uri="{FF2B5EF4-FFF2-40B4-BE49-F238E27FC236}">
                  <a16:creationId xmlns:a16="http://schemas.microsoft.com/office/drawing/2014/main" id="{FF4BA4CD-66CB-F041-A83B-3D6EF4B8FC7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70020" y="18481018"/>
              <a:ext cx="2820212" cy="2185780"/>
            </a:xfrm>
            <a:prstGeom prst="rect">
              <a:avLst/>
            </a:prstGeom>
          </p:spPr>
        </p:pic>
        <p:sp>
          <p:nvSpPr>
            <p:cNvPr id="89" name="Round Diagonal Corner Rectangle 88">
              <a:extLst>
                <a:ext uri="{FF2B5EF4-FFF2-40B4-BE49-F238E27FC236}">
                  <a16:creationId xmlns:a16="http://schemas.microsoft.com/office/drawing/2014/main" id="{F29983EC-2445-BA4A-BD8C-3F869C865D65}"/>
                </a:ext>
              </a:extLst>
            </p:cNvPr>
            <p:cNvSpPr/>
            <p:nvPr/>
          </p:nvSpPr>
          <p:spPr>
            <a:xfrm rot="5400000">
              <a:off x="14847633" y="14295886"/>
              <a:ext cx="2644774" cy="5597235"/>
            </a:xfrm>
            <a:prstGeom prst="round2DiagRect">
              <a:avLst/>
            </a:prstGeom>
            <a:solidFill>
              <a:schemeClr val="bg2"/>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2455D4E-BA45-DC43-A661-4C5B2EB45D22}"/>
                </a:ext>
              </a:extLst>
            </p:cNvPr>
            <p:cNvSpPr/>
            <p:nvPr/>
          </p:nvSpPr>
          <p:spPr>
            <a:xfrm>
              <a:off x="12980010" y="15313622"/>
              <a:ext cx="938645" cy="935183"/>
            </a:xfrm>
            <a:prstGeom prst="ellipse">
              <a:avLst/>
            </a:prstGeom>
            <a:solidFill>
              <a:srgbClr val="C04AC5"/>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A8D804AB-57C7-0241-A64B-54A93438554D}"/>
                </a:ext>
              </a:extLst>
            </p:cNvPr>
            <p:cNvSpPr txBox="1"/>
            <p:nvPr/>
          </p:nvSpPr>
          <p:spPr>
            <a:xfrm>
              <a:off x="13082187" y="15193446"/>
              <a:ext cx="762000" cy="1169551"/>
            </a:xfrm>
            <a:prstGeom prst="rect">
              <a:avLst/>
            </a:prstGeom>
            <a:noFill/>
          </p:spPr>
          <p:txBody>
            <a:bodyPr wrap="square" rtlCol="0">
              <a:spAutoFit/>
            </a:bodyPr>
            <a:lstStyle/>
            <a:p>
              <a:pPr algn="ctr"/>
              <a:r>
                <a:rPr lang="en-US" sz="7000" b="1" dirty="0">
                  <a:solidFill>
                    <a:srgbClr val="FFFFFF"/>
                  </a:solidFill>
                </a:rPr>
                <a:t>3</a:t>
              </a:r>
            </a:p>
          </p:txBody>
        </p:sp>
        <p:sp>
          <p:nvSpPr>
            <p:cNvPr id="92" name="Round Diagonal Corner Rectangle 91">
              <a:extLst>
                <a:ext uri="{FF2B5EF4-FFF2-40B4-BE49-F238E27FC236}">
                  <a16:creationId xmlns:a16="http://schemas.microsoft.com/office/drawing/2014/main" id="{C1FD8827-DF59-1D4E-BEC1-B0995D046900}"/>
                </a:ext>
              </a:extLst>
            </p:cNvPr>
            <p:cNvSpPr/>
            <p:nvPr/>
          </p:nvSpPr>
          <p:spPr>
            <a:xfrm rot="5400000">
              <a:off x="20850119" y="14295885"/>
              <a:ext cx="2644773" cy="5597235"/>
            </a:xfrm>
            <a:prstGeom prst="round2DiagRect">
              <a:avLst/>
            </a:prstGeom>
            <a:solidFill>
              <a:schemeClr val="bg2"/>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B2796346-840C-914C-852A-3AD699AFA8E0}"/>
                </a:ext>
              </a:extLst>
            </p:cNvPr>
            <p:cNvSpPr txBox="1"/>
            <p:nvPr/>
          </p:nvSpPr>
          <p:spPr>
            <a:xfrm>
              <a:off x="13541120" y="16704125"/>
              <a:ext cx="5382489" cy="1200329"/>
            </a:xfrm>
            <a:prstGeom prst="rect">
              <a:avLst/>
            </a:prstGeom>
            <a:noFill/>
          </p:spPr>
          <p:txBody>
            <a:bodyPr wrap="square" rtlCol="0">
              <a:spAutoFit/>
            </a:bodyPr>
            <a:lstStyle/>
            <a:p>
              <a:pPr algn="ctr"/>
              <a:r>
                <a:rPr lang="en-US" sz="2400" dirty="0"/>
                <a:t>Droplets are transferred to a 96-well plate for PCR amplification in any compatible thermal cycler.</a:t>
              </a:r>
            </a:p>
          </p:txBody>
        </p:sp>
        <p:sp>
          <p:nvSpPr>
            <p:cNvPr id="94" name="TextBox 93">
              <a:extLst>
                <a:ext uri="{FF2B5EF4-FFF2-40B4-BE49-F238E27FC236}">
                  <a16:creationId xmlns:a16="http://schemas.microsoft.com/office/drawing/2014/main" id="{10FA9A26-67D3-0C41-9E95-0F773879F393}"/>
                </a:ext>
              </a:extLst>
            </p:cNvPr>
            <p:cNvSpPr txBox="1"/>
            <p:nvPr/>
          </p:nvSpPr>
          <p:spPr>
            <a:xfrm>
              <a:off x="13371403" y="16013704"/>
              <a:ext cx="5552206" cy="523220"/>
            </a:xfrm>
            <a:prstGeom prst="rect">
              <a:avLst/>
            </a:prstGeom>
            <a:noFill/>
          </p:spPr>
          <p:txBody>
            <a:bodyPr wrap="square" rtlCol="0">
              <a:spAutoFit/>
            </a:bodyPr>
            <a:lstStyle/>
            <a:p>
              <a:pPr algn="ctr"/>
              <a:r>
                <a:rPr lang="en-US" sz="2800" b="1" dirty="0"/>
                <a:t>Perform PCR</a:t>
              </a:r>
            </a:p>
          </p:txBody>
        </p:sp>
        <p:sp>
          <p:nvSpPr>
            <p:cNvPr id="95" name="Oval 94">
              <a:extLst>
                <a:ext uri="{FF2B5EF4-FFF2-40B4-BE49-F238E27FC236}">
                  <a16:creationId xmlns:a16="http://schemas.microsoft.com/office/drawing/2014/main" id="{8D28E128-C4EE-F540-8DF4-FB3F66E1680F}"/>
                </a:ext>
              </a:extLst>
            </p:cNvPr>
            <p:cNvSpPr/>
            <p:nvPr/>
          </p:nvSpPr>
          <p:spPr>
            <a:xfrm>
              <a:off x="18923609" y="15313622"/>
              <a:ext cx="938645" cy="935183"/>
            </a:xfrm>
            <a:prstGeom prst="ellipse">
              <a:avLst/>
            </a:prstGeom>
            <a:solidFill>
              <a:srgbClr val="00B05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1620EF1A-4224-8A4F-9438-14E494926B31}"/>
                </a:ext>
              </a:extLst>
            </p:cNvPr>
            <p:cNvSpPr txBox="1"/>
            <p:nvPr/>
          </p:nvSpPr>
          <p:spPr>
            <a:xfrm>
              <a:off x="18959431" y="15218341"/>
              <a:ext cx="762000" cy="1169551"/>
            </a:xfrm>
            <a:prstGeom prst="rect">
              <a:avLst/>
            </a:prstGeom>
            <a:noFill/>
          </p:spPr>
          <p:txBody>
            <a:bodyPr wrap="square" rtlCol="0">
              <a:spAutoFit/>
            </a:bodyPr>
            <a:lstStyle/>
            <a:p>
              <a:pPr algn="ctr"/>
              <a:r>
                <a:rPr lang="en-US" sz="7000" b="1" dirty="0">
                  <a:solidFill>
                    <a:srgbClr val="FFFFFF"/>
                  </a:solidFill>
                </a:rPr>
                <a:t>4</a:t>
              </a:r>
            </a:p>
          </p:txBody>
        </p:sp>
        <p:sp>
          <p:nvSpPr>
            <p:cNvPr id="97" name="TextBox 96">
              <a:extLst>
                <a:ext uri="{FF2B5EF4-FFF2-40B4-BE49-F238E27FC236}">
                  <a16:creationId xmlns:a16="http://schemas.microsoft.com/office/drawing/2014/main" id="{AF2DEDE9-9009-5A42-999F-B71350F1B898}"/>
                </a:ext>
              </a:extLst>
            </p:cNvPr>
            <p:cNvSpPr txBox="1"/>
            <p:nvPr/>
          </p:nvSpPr>
          <p:spPr>
            <a:xfrm>
              <a:off x="19484718" y="16468042"/>
              <a:ext cx="5382489" cy="1846659"/>
            </a:xfrm>
            <a:prstGeom prst="rect">
              <a:avLst/>
            </a:prstGeom>
            <a:noFill/>
          </p:spPr>
          <p:txBody>
            <a:bodyPr wrap="square" rtlCol="0">
              <a:spAutoFit/>
            </a:bodyPr>
            <a:lstStyle/>
            <a:p>
              <a:pPr algn="ctr"/>
              <a:r>
                <a:rPr lang="en-US" sz="1900" dirty="0"/>
                <a:t>Following PCR amplification of the nucleic acid target in the droplets, the samples are placed in the Droplet Reader, which analyzes each droplet individually. The droplet reader and its bundled </a:t>
              </a:r>
              <a:r>
                <a:rPr lang="en-US" sz="1900" dirty="0" err="1"/>
                <a:t>QuantaSoft</a:t>
              </a:r>
              <a:r>
                <a:rPr lang="en-US" sz="1900" dirty="0"/>
                <a:t>™ software count the PCR-positive and PCR-negative droplets.</a:t>
              </a:r>
            </a:p>
          </p:txBody>
        </p:sp>
        <p:sp>
          <p:nvSpPr>
            <p:cNvPr id="98" name="TextBox 97">
              <a:extLst>
                <a:ext uri="{FF2B5EF4-FFF2-40B4-BE49-F238E27FC236}">
                  <a16:creationId xmlns:a16="http://schemas.microsoft.com/office/drawing/2014/main" id="{46EEF46E-1F79-0E44-9735-5224131F720A}"/>
                </a:ext>
              </a:extLst>
            </p:cNvPr>
            <p:cNvSpPr txBox="1"/>
            <p:nvPr/>
          </p:nvSpPr>
          <p:spPr>
            <a:xfrm>
              <a:off x="19315001" y="16013704"/>
              <a:ext cx="5552206" cy="523220"/>
            </a:xfrm>
            <a:prstGeom prst="rect">
              <a:avLst/>
            </a:prstGeom>
            <a:noFill/>
          </p:spPr>
          <p:txBody>
            <a:bodyPr wrap="square" rtlCol="0">
              <a:spAutoFit/>
            </a:bodyPr>
            <a:lstStyle/>
            <a:p>
              <a:pPr algn="ctr"/>
              <a:r>
                <a:rPr lang="en-US" sz="2800" b="1" dirty="0"/>
                <a:t>Read Droplets</a:t>
              </a:r>
            </a:p>
          </p:txBody>
        </p:sp>
        <p:pic>
          <p:nvPicPr>
            <p:cNvPr id="99" name="Picture 98">
              <a:extLst>
                <a:ext uri="{FF2B5EF4-FFF2-40B4-BE49-F238E27FC236}">
                  <a16:creationId xmlns:a16="http://schemas.microsoft.com/office/drawing/2014/main" id="{A810EC48-451F-2242-9218-A66DE5D63CA8}"/>
                </a:ext>
              </a:extLst>
            </p:cNvPr>
            <p:cNvPicPr>
              <a:picLocks noChangeAspect="1"/>
            </p:cNvPicPr>
            <p:nvPr/>
          </p:nvPicPr>
          <p:blipFill>
            <a:blip r:embed="rId9"/>
            <a:stretch>
              <a:fillRect/>
            </a:stretch>
          </p:blipFill>
          <p:spPr>
            <a:xfrm>
              <a:off x="20243258" y="18445543"/>
              <a:ext cx="4216400" cy="1930400"/>
            </a:xfrm>
            <a:prstGeom prst="rect">
              <a:avLst/>
            </a:prstGeom>
          </p:spPr>
        </p:pic>
        <p:pic>
          <p:nvPicPr>
            <p:cNvPr id="100" name="Picture 99">
              <a:extLst>
                <a:ext uri="{FF2B5EF4-FFF2-40B4-BE49-F238E27FC236}">
                  <a16:creationId xmlns:a16="http://schemas.microsoft.com/office/drawing/2014/main" id="{AB69E7ED-78DF-9C45-B20C-35518DADFA1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022578" y="20444015"/>
              <a:ext cx="3948545" cy="1398067"/>
            </a:xfrm>
            <a:prstGeom prst="rect">
              <a:avLst/>
            </a:prstGeom>
          </p:spPr>
        </p:pic>
        <p:pic>
          <p:nvPicPr>
            <p:cNvPr id="101" name="Picture 100">
              <a:extLst>
                <a:ext uri="{FF2B5EF4-FFF2-40B4-BE49-F238E27FC236}">
                  <a16:creationId xmlns:a16="http://schemas.microsoft.com/office/drawing/2014/main" id="{58B464A6-FD51-D34A-82BA-A810BE8B2A9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9044842" y="20454542"/>
              <a:ext cx="1911177" cy="1399032"/>
            </a:xfrm>
            <a:prstGeom prst="rect">
              <a:avLst/>
            </a:prstGeom>
          </p:spPr>
        </p:pic>
      </p:grpSp>
      <p:grpSp>
        <p:nvGrpSpPr>
          <p:cNvPr id="17" name="Group 16">
            <a:extLst>
              <a:ext uri="{FF2B5EF4-FFF2-40B4-BE49-F238E27FC236}">
                <a16:creationId xmlns:a16="http://schemas.microsoft.com/office/drawing/2014/main" id="{A92D56B9-D902-014E-A5A9-57C55F135917}"/>
              </a:ext>
            </a:extLst>
          </p:cNvPr>
          <p:cNvGrpSpPr/>
          <p:nvPr/>
        </p:nvGrpSpPr>
        <p:grpSpPr>
          <a:xfrm>
            <a:off x="13727906" y="19776414"/>
            <a:ext cx="11991114" cy="6893586"/>
            <a:chOff x="13347076" y="9428055"/>
            <a:chExt cx="11991114" cy="6893586"/>
          </a:xfrm>
        </p:grpSpPr>
        <p:pic>
          <p:nvPicPr>
            <p:cNvPr id="102" name="Picture 101">
              <a:extLst>
                <a:ext uri="{FF2B5EF4-FFF2-40B4-BE49-F238E27FC236}">
                  <a16:creationId xmlns:a16="http://schemas.microsoft.com/office/drawing/2014/main" id="{7C91A43B-EE63-E649-A5A0-AA54DD15D897}"/>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2469957" y="12769783"/>
              <a:ext cx="2868233" cy="1625720"/>
            </a:xfrm>
            <a:prstGeom prst="rect">
              <a:avLst/>
            </a:prstGeom>
          </p:spPr>
        </p:pic>
        <p:pic>
          <p:nvPicPr>
            <p:cNvPr id="103" name="Picture 102">
              <a:extLst>
                <a:ext uri="{FF2B5EF4-FFF2-40B4-BE49-F238E27FC236}">
                  <a16:creationId xmlns:a16="http://schemas.microsoft.com/office/drawing/2014/main" id="{FB6854AE-91A5-C444-8BB8-5F4D88403702}"/>
                </a:ext>
              </a:extLst>
            </p:cNvPr>
            <p:cNvPicPr>
              <a:picLocks noChangeAspect="1"/>
            </p:cNvPicPr>
            <p:nvPr/>
          </p:nvPicPr>
          <p:blipFill>
            <a:blip r:embed="rId13"/>
            <a:stretch>
              <a:fillRect/>
            </a:stretch>
          </p:blipFill>
          <p:spPr>
            <a:xfrm>
              <a:off x="19256518" y="14578400"/>
              <a:ext cx="4363736" cy="1400859"/>
            </a:xfrm>
            <a:prstGeom prst="rect">
              <a:avLst/>
            </a:prstGeom>
          </p:spPr>
        </p:pic>
        <p:sp>
          <p:nvSpPr>
            <p:cNvPr id="104" name="Round Diagonal Corner Rectangle 103">
              <a:extLst>
                <a:ext uri="{FF2B5EF4-FFF2-40B4-BE49-F238E27FC236}">
                  <a16:creationId xmlns:a16="http://schemas.microsoft.com/office/drawing/2014/main" id="{BFF46F43-BCEC-D14B-A2B6-A74B7397ECD7}"/>
                </a:ext>
              </a:extLst>
            </p:cNvPr>
            <p:cNvSpPr/>
            <p:nvPr/>
          </p:nvSpPr>
          <p:spPr>
            <a:xfrm rot="5400000">
              <a:off x="15214699" y="8572060"/>
              <a:ext cx="2644774" cy="5597235"/>
            </a:xfrm>
            <a:prstGeom prst="round2DiagRect">
              <a:avLst/>
            </a:prstGeom>
            <a:solidFill>
              <a:schemeClr val="bg2"/>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1328BA66-E9B6-B742-9F76-2B452F49F2D7}"/>
                </a:ext>
              </a:extLst>
            </p:cNvPr>
            <p:cNvSpPr/>
            <p:nvPr/>
          </p:nvSpPr>
          <p:spPr>
            <a:xfrm>
              <a:off x="13347076" y="9589796"/>
              <a:ext cx="938645" cy="935183"/>
            </a:xfrm>
            <a:prstGeom prst="ellipse">
              <a:avLst/>
            </a:prstGeom>
            <a:solidFill>
              <a:srgbClr val="FF9A4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0B487F58-39B2-744F-9562-951364D59471}"/>
                </a:ext>
              </a:extLst>
            </p:cNvPr>
            <p:cNvSpPr txBox="1"/>
            <p:nvPr/>
          </p:nvSpPr>
          <p:spPr>
            <a:xfrm>
              <a:off x="13435398" y="9428055"/>
              <a:ext cx="762000" cy="1169551"/>
            </a:xfrm>
            <a:prstGeom prst="rect">
              <a:avLst/>
            </a:prstGeom>
            <a:noFill/>
          </p:spPr>
          <p:txBody>
            <a:bodyPr wrap="square" rtlCol="0">
              <a:spAutoFit/>
            </a:bodyPr>
            <a:lstStyle/>
            <a:p>
              <a:pPr algn="ctr"/>
              <a:r>
                <a:rPr lang="en-US" sz="7000" b="1" dirty="0">
                  <a:solidFill>
                    <a:srgbClr val="FFFFFF"/>
                  </a:solidFill>
                </a:rPr>
                <a:t>1</a:t>
              </a:r>
            </a:p>
          </p:txBody>
        </p:sp>
        <p:sp>
          <p:nvSpPr>
            <p:cNvPr id="107" name="Round Diagonal Corner Rectangle 106">
              <a:extLst>
                <a:ext uri="{FF2B5EF4-FFF2-40B4-BE49-F238E27FC236}">
                  <a16:creationId xmlns:a16="http://schemas.microsoft.com/office/drawing/2014/main" id="{61CFC710-436D-6E43-A620-9D3E29CB2954}"/>
                </a:ext>
              </a:extLst>
            </p:cNvPr>
            <p:cNvSpPr/>
            <p:nvPr/>
          </p:nvSpPr>
          <p:spPr>
            <a:xfrm rot="5400000">
              <a:off x="21217185" y="8572059"/>
              <a:ext cx="2644773" cy="5597235"/>
            </a:xfrm>
            <a:prstGeom prst="round2DiagRect">
              <a:avLst/>
            </a:prstGeom>
            <a:solidFill>
              <a:schemeClr val="bg2"/>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C375DC90-127F-4949-AE40-6C4CC2B301BF}"/>
                </a:ext>
              </a:extLst>
            </p:cNvPr>
            <p:cNvSpPr txBox="1"/>
            <p:nvPr/>
          </p:nvSpPr>
          <p:spPr>
            <a:xfrm>
              <a:off x="13908186" y="10938735"/>
              <a:ext cx="5382489" cy="1477328"/>
            </a:xfrm>
            <a:prstGeom prst="rect">
              <a:avLst/>
            </a:prstGeom>
            <a:solidFill>
              <a:schemeClr val="bg2"/>
            </a:solidFill>
          </p:spPr>
          <p:txBody>
            <a:bodyPr wrap="square" rtlCol="0">
              <a:spAutoFit/>
            </a:bodyPr>
            <a:lstStyle/>
            <a:p>
              <a:pPr algn="ctr"/>
              <a:r>
                <a:rPr lang="en-US" dirty="0"/>
                <a:t>DNA samples and primers are combined with the </a:t>
              </a:r>
              <a:r>
                <a:rPr lang="en-US" dirty="0" err="1"/>
                <a:t>EvaGreen</a:t>
              </a:r>
              <a:r>
                <a:rPr lang="en-US" dirty="0"/>
                <a:t> </a:t>
              </a:r>
              <a:r>
                <a:rPr lang="en-US" dirty="0" err="1"/>
                <a:t>supermix</a:t>
              </a:r>
              <a:r>
                <a:rPr lang="en-US" dirty="0"/>
                <a:t> and 20 </a:t>
              </a:r>
              <a:r>
                <a:rPr lang="el-GR" dirty="0"/>
                <a:t>μ</a:t>
              </a:r>
              <a:r>
                <a:rPr lang="en-US" dirty="0"/>
                <a:t>l of your prepared samples are loaded  into individual wells of the eight-channel disposable droplet generator cartridge. </a:t>
              </a:r>
            </a:p>
          </p:txBody>
        </p:sp>
        <p:sp>
          <p:nvSpPr>
            <p:cNvPr id="109" name="TextBox 108">
              <a:extLst>
                <a:ext uri="{FF2B5EF4-FFF2-40B4-BE49-F238E27FC236}">
                  <a16:creationId xmlns:a16="http://schemas.microsoft.com/office/drawing/2014/main" id="{E2167736-EEB2-3D40-A312-31B745317BB7}"/>
                </a:ext>
              </a:extLst>
            </p:cNvPr>
            <p:cNvSpPr txBox="1"/>
            <p:nvPr/>
          </p:nvSpPr>
          <p:spPr>
            <a:xfrm>
              <a:off x="13944600" y="10289878"/>
              <a:ext cx="5552206" cy="523220"/>
            </a:xfrm>
            <a:prstGeom prst="rect">
              <a:avLst/>
            </a:prstGeom>
            <a:noFill/>
          </p:spPr>
          <p:txBody>
            <a:bodyPr wrap="square" rtlCol="0">
              <a:spAutoFit/>
            </a:bodyPr>
            <a:lstStyle/>
            <a:p>
              <a:pPr algn="ctr"/>
              <a:r>
                <a:rPr lang="en-US" sz="2800" b="1" dirty="0"/>
                <a:t>Prepare PCR-Ready Samples </a:t>
              </a:r>
            </a:p>
          </p:txBody>
        </p:sp>
        <p:sp>
          <p:nvSpPr>
            <p:cNvPr id="110" name="Oval 109">
              <a:extLst>
                <a:ext uri="{FF2B5EF4-FFF2-40B4-BE49-F238E27FC236}">
                  <a16:creationId xmlns:a16="http://schemas.microsoft.com/office/drawing/2014/main" id="{D5D48657-0512-D546-8871-CACB96F42B06}"/>
                </a:ext>
              </a:extLst>
            </p:cNvPr>
            <p:cNvSpPr/>
            <p:nvPr/>
          </p:nvSpPr>
          <p:spPr>
            <a:xfrm>
              <a:off x="19290675" y="9589796"/>
              <a:ext cx="938645" cy="935183"/>
            </a:xfrm>
            <a:prstGeom prst="ellipse">
              <a:avLst/>
            </a:prstGeom>
            <a:solidFill>
              <a:srgbClr val="3437E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BDC87DF3-EDEB-5240-8FEA-24903C0D677D}"/>
                </a:ext>
              </a:extLst>
            </p:cNvPr>
            <p:cNvSpPr txBox="1"/>
            <p:nvPr/>
          </p:nvSpPr>
          <p:spPr>
            <a:xfrm>
              <a:off x="19378997" y="9428055"/>
              <a:ext cx="762000" cy="1169551"/>
            </a:xfrm>
            <a:prstGeom prst="rect">
              <a:avLst/>
            </a:prstGeom>
            <a:noFill/>
          </p:spPr>
          <p:txBody>
            <a:bodyPr wrap="square" rtlCol="0">
              <a:spAutoFit/>
            </a:bodyPr>
            <a:lstStyle/>
            <a:p>
              <a:pPr algn="ctr"/>
              <a:r>
                <a:rPr lang="en-US" sz="7000" b="1" dirty="0">
                  <a:solidFill>
                    <a:srgbClr val="FFFFFF"/>
                  </a:solidFill>
                </a:rPr>
                <a:t>2</a:t>
              </a:r>
            </a:p>
          </p:txBody>
        </p:sp>
        <p:sp>
          <p:nvSpPr>
            <p:cNvPr id="112" name="TextBox 111">
              <a:extLst>
                <a:ext uri="{FF2B5EF4-FFF2-40B4-BE49-F238E27FC236}">
                  <a16:creationId xmlns:a16="http://schemas.microsoft.com/office/drawing/2014/main" id="{2CCFABF5-3DE0-4643-A5CD-3618ACC0EEE4}"/>
                </a:ext>
              </a:extLst>
            </p:cNvPr>
            <p:cNvSpPr txBox="1"/>
            <p:nvPr/>
          </p:nvSpPr>
          <p:spPr>
            <a:xfrm>
              <a:off x="19851784" y="10827895"/>
              <a:ext cx="5382489" cy="1477328"/>
            </a:xfrm>
            <a:prstGeom prst="rect">
              <a:avLst/>
            </a:prstGeom>
            <a:noFill/>
          </p:spPr>
          <p:txBody>
            <a:bodyPr wrap="square" rtlCol="0">
              <a:spAutoFit/>
            </a:bodyPr>
            <a:lstStyle/>
            <a:p>
              <a:pPr algn="ctr"/>
              <a:r>
                <a:rPr lang="en-US" dirty="0"/>
                <a:t>Samples are then placed into the QX200 Droplet Generator, which utilizes proprietary reagents and microfluidics to partition the samples into 20,000 droplets. The droplets created are uniform in size and volume.</a:t>
              </a:r>
            </a:p>
          </p:txBody>
        </p:sp>
        <p:sp>
          <p:nvSpPr>
            <p:cNvPr id="113" name="TextBox 112">
              <a:extLst>
                <a:ext uri="{FF2B5EF4-FFF2-40B4-BE49-F238E27FC236}">
                  <a16:creationId xmlns:a16="http://schemas.microsoft.com/office/drawing/2014/main" id="{5AB64CB2-2262-D940-8602-3F9525E3EC05}"/>
                </a:ext>
              </a:extLst>
            </p:cNvPr>
            <p:cNvSpPr txBox="1"/>
            <p:nvPr/>
          </p:nvSpPr>
          <p:spPr>
            <a:xfrm>
              <a:off x="19682067" y="10289878"/>
              <a:ext cx="5552206" cy="523220"/>
            </a:xfrm>
            <a:prstGeom prst="rect">
              <a:avLst/>
            </a:prstGeom>
            <a:noFill/>
          </p:spPr>
          <p:txBody>
            <a:bodyPr wrap="square" rtlCol="0">
              <a:spAutoFit/>
            </a:bodyPr>
            <a:lstStyle/>
            <a:p>
              <a:pPr algn="ctr"/>
              <a:r>
                <a:rPr lang="en-US" sz="2800" b="1" dirty="0"/>
                <a:t>Make Droplets</a:t>
              </a:r>
            </a:p>
          </p:txBody>
        </p:sp>
        <p:pic>
          <p:nvPicPr>
            <p:cNvPr id="114" name="Picture 113">
              <a:extLst>
                <a:ext uri="{FF2B5EF4-FFF2-40B4-BE49-F238E27FC236}">
                  <a16:creationId xmlns:a16="http://schemas.microsoft.com/office/drawing/2014/main" id="{DFF96167-BDDB-9C42-895B-C2818B39CFC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255807" y="13337142"/>
              <a:ext cx="4079898" cy="2168086"/>
            </a:xfrm>
            <a:prstGeom prst="rect">
              <a:avLst/>
            </a:prstGeom>
          </p:spPr>
        </p:pic>
        <p:pic>
          <p:nvPicPr>
            <p:cNvPr id="115" name="Picture 114">
              <a:extLst>
                <a:ext uri="{FF2B5EF4-FFF2-40B4-BE49-F238E27FC236}">
                  <a16:creationId xmlns:a16="http://schemas.microsoft.com/office/drawing/2014/main" id="{13F9F54C-BFA7-364A-99CD-56A6EC9BD94D}"/>
                </a:ext>
              </a:extLst>
            </p:cNvPr>
            <p:cNvPicPr>
              <a:picLocks noChangeAspect="1"/>
            </p:cNvPicPr>
            <p:nvPr/>
          </p:nvPicPr>
          <p:blipFill>
            <a:blip r:embed="rId15"/>
            <a:stretch>
              <a:fillRect/>
            </a:stretch>
          </p:blipFill>
          <p:spPr>
            <a:xfrm>
              <a:off x="13347076" y="12893921"/>
              <a:ext cx="1123950" cy="1892300"/>
            </a:xfrm>
            <a:prstGeom prst="rect">
              <a:avLst/>
            </a:prstGeom>
          </p:spPr>
        </p:pic>
        <p:cxnSp>
          <p:nvCxnSpPr>
            <p:cNvPr id="116" name="Straight Arrow Connector 115">
              <a:extLst>
                <a:ext uri="{FF2B5EF4-FFF2-40B4-BE49-F238E27FC236}">
                  <a16:creationId xmlns:a16="http://schemas.microsoft.com/office/drawing/2014/main" id="{566A6A8D-4EEB-0D45-9951-F7E6B6858DB2}"/>
                </a:ext>
              </a:extLst>
            </p:cNvPr>
            <p:cNvCxnSpPr>
              <a:cxnSpLocks/>
              <a:endCxn id="114" idx="1"/>
            </p:cNvCxnSpPr>
            <p:nvPr/>
          </p:nvCxnSpPr>
          <p:spPr>
            <a:xfrm>
              <a:off x="14532814" y="13986264"/>
              <a:ext cx="722993" cy="434921"/>
            </a:xfrm>
            <a:prstGeom prst="straightConnector1">
              <a:avLst/>
            </a:prstGeom>
            <a:ln w="25400">
              <a:solidFill>
                <a:srgbClr val="3437E0"/>
              </a:solidFill>
              <a:tailEnd type="triangle"/>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65FBF657-A085-7849-8C89-A7774053DDBE}"/>
                </a:ext>
              </a:extLst>
            </p:cNvPr>
            <p:cNvPicPr>
              <a:picLocks noChangeAspect="1"/>
            </p:cNvPicPr>
            <p:nvPr/>
          </p:nvPicPr>
          <p:blipFill>
            <a:blip r:embed="rId16"/>
            <a:stretch>
              <a:fillRect/>
            </a:stretch>
          </p:blipFill>
          <p:spPr>
            <a:xfrm>
              <a:off x="19592835" y="12886694"/>
              <a:ext cx="2859799" cy="1567013"/>
            </a:xfrm>
            <a:prstGeom prst="rect">
              <a:avLst/>
            </a:prstGeom>
          </p:spPr>
        </p:pic>
        <p:pic>
          <p:nvPicPr>
            <p:cNvPr id="118" name="Picture 117">
              <a:extLst>
                <a:ext uri="{FF2B5EF4-FFF2-40B4-BE49-F238E27FC236}">
                  <a16:creationId xmlns:a16="http://schemas.microsoft.com/office/drawing/2014/main" id="{DCE80A17-251B-EB41-BDAF-737338E0E34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1766316">
              <a:off x="24057902" y="14429236"/>
              <a:ext cx="907399" cy="1892405"/>
            </a:xfrm>
            <a:prstGeom prst="rect">
              <a:avLst/>
            </a:prstGeom>
          </p:spPr>
        </p:pic>
      </p:grpSp>
      <p:grpSp>
        <p:nvGrpSpPr>
          <p:cNvPr id="4" name="Group 3">
            <a:extLst>
              <a:ext uri="{FF2B5EF4-FFF2-40B4-BE49-F238E27FC236}">
                <a16:creationId xmlns:a16="http://schemas.microsoft.com/office/drawing/2014/main" id="{584122DE-195D-AE4B-A5DE-A8CB7C9152DF}"/>
              </a:ext>
            </a:extLst>
          </p:cNvPr>
          <p:cNvGrpSpPr/>
          <p:nvPr/>
        </p:nvGrpSpPr>
        <p:grpSpPr>
          <a:xfrm>
            <a:off x="8622268" y="9310544"/>
            <a:ext cx="4457746" cy="7377256"/>
            <a:chOff x="8111571" y="9539143"/>
            <a:chExt cx="4457746" cy="7377256"/>
          </a:xfrm>
        </p:grpSpPr>
        <p:pic>
          <p:nvPicPr>
            <p:cNvPr id="72" name="Picture 71">
              <a:extLst>
                <a:ext uri="{FF2B5EF4-FFF2-40B4-BE49-F238E27FC236}">
                  <a16:creationId xmlns:a16="http://schemas.microsoft.com/office/drawing/2014/main" id="{268D548C-0089-B541-9274-C5ADE570F0BD}"/>
                </a:ext>
              </a:extLst>
            </p:cNvPr>
            <p:cNvPicPr>
              <a:picLocks noChangeAspect="1"/>
            </p:cNvPicPr>
            <p:nvPr/>
          </p:nvPicPr>
          <p:blipFill>
            <a:blip r:embed="rId18"/>
            <a:stretch>
              <a:fillRect/>
            </a:stretch>
          </p:blipFill>
          <p:spPr>
            <a:xfrm>
              <a:off x="8111571" y="9539143"/>
              <a:ext cx="4457746" cy="7377256"/>
            </a:xfrm>
            <a:prstGeom prst="rect">
              <a:avLst/>
            </a:prstGeom>
          </p:spPr>
        </p:pic>
        <p:sp>
          <p:nvSpPr>
            <p:cNvPr id="74" name="TextBox 73">
              <a:extLst>
                <a:ext uri="{FF2B5EF4-FFF2-40B4-BE49-F238E27FC236}">
                  <a16:creationId xmlns:a16="http://schemas.microsoft.com/office/drawing/2014/main" id="{F0EDCC76-CDBF-E046-9AB7-678308516532}"/>
                </a:ext>
              </a:extLst>
            </p:cNvPr>
            <p:cNvSpPr txBox="1"/>
            <p:nvPr/>
          </p:nvSpPr>
          <p:spPr>
            <a:xfrm>
              <a:off x="8982141" y="15849599"/>
              <a:ext cx="3291139" cy="400110"/>
            </a:xfrm>
            <a:prstGeom prst="rect">
              <a:avLst/>
            </a:prstGeom>
            <a:noFill/>
          </p:spPr>
          <p:txBody>
            <a:bodyPr wrap="square" rtlCol="0">
              <a:spAutoFit/>
            </a:bodyPr>
            <a:lstStyle/>
            <a:p>
              <a:r>
                <a:rPr lang="en-US" sz="2000" b="1" dirty="0">
                  <a:solidFill>
                    <a:srgbClr val="FFFFFF"/>
                  </a:solidFill>
                </a:rPr>
                <a:t>Photo: </a:t>
              </a:r>
              <a:r>
                <a:rPr lang="en-US" sz="2000" b="1" dirty="0" err="1">
                  <a:solidFill>
                    <a:srgbClr val="FFFFFF"/>
                  </a:solidFill>
                </a:rPr>
                <a:t>CropWatch</a:t>
              </a:r>
              <a:r>
                <a:rPr lang="en-US" sz="2000" b="1" dirty="0">
                  <a:solidFill>
                    <a:srgbClr val="FFFFFF"/>
                  </a:solidFill>
                </a:rPr>
                <a:t>, UNL</a:t>
              </a:r>
            </a:p>
          </p:txBody>
        </p:sp>
      </p:grpSp>
      <p:sp>
        <p:nvSpPr>
          <p:cNvPr id="75" name="TextBox 74">
            <a:extLst>
              <a:ext uri="{FF2B5EF4-FFF2-40B4-BE49-F238E27FC236}">
                <a16:creationId xmlns:a16="http://schemas.microsoft.com/office/drawing/2014/main" id="{92FF9755-007C-B240-9F25-3A93BBE6A8B5}"/>
              </a:ext>
            </a:extLst>
          </p:cNvPr>
          <p:cNvSpPr txBox="1"/>
          <p:nvPr/>
        </p:nvSpPr>
        <p:spPr>
          <a:xfrm>
            <a:off x="13405970" y="8077200"/>
            <a:ext cx="12742463" cy="892104"/>
          </a:xfrm>
          <a:prstGeom prst="rect">
            <a:avLst/>
          </a:prstGeom>
          <a:solidFill>
            <a:srgbClr val="E00000"/>
          </a:solidFill>
          <a:ln>
            <a:solidFill>
              <a:schemeClr val="tx1"/>
            </a:solidFill>
          </a:ln>
        </p:spPr>
        <p:txBody>
          <a:bodyPr wrap="square" rtlCol="0" anchor="ctr">
            <a:spAutoFit/>
          </a:bodyPr>
          <a:lstStyle/>
          <a:p>
            <a:pPr algn="ctr"/>
            <a:r>
              <a:rPr lang="en-US" sz="5197" b="1" dirty="0">
                <a:solidFill>
                  <a:srgbClr val="FFFFFF"/>
                </a:solidFill>
                <a:latin typeface="Avenir Book" charset="0"/>
                <a:ea typeface="Avenir Book" charset="0"/>
                <a:cs typeface="Avenir Book" charset="0"/>
              </a:rPr>
              <a:t>Inoculation and Sampling</a:t>
            </a:r>
          </a:p>
        </p:txBody>
      </p:sp>
      <p:sp>
        <p:nvSpPr>
          <p:cNvPr id="7" name="TextBox 6">
            <a:extLst>
              <a:ext uri="{FF2B5EF4-FFF2-40B4-BE49-F238E27FC236}">
                <a16:creationId xmlns:a16="http://schemas.microsoft.com/office/drawing/2014/main" id="{CA3E8CB0-F48F-A14C-849F-1456826D3BA6}"/>
              </a:ext>
            </a:extLst>
          </p:cNvPr>
          <p:cNvSpPr txBox="1"/>
          <p:nvPr/>
        </p:nvSpPr>
        <p:spPr>
          <a:xfrm>
            <a:off x="13132112" y="33413255"/>
            <a:ext cx="13016320" cy="4839145"/>
          </a:xfrm>
          <a:prstGeom prst="rect">
            <a:avLst/>
          </a:prstGeom>
          <a:noFill/>
        </p:spPr>
        <p:txBody>
          <a:bodyPr wrap="square" rtlCol="0">
            <a:spAutoFit/>
          </a:bodyPr>
          <a:lstStyle/>
          <a:p>
            <a:pPr marL="457200" indent="-457200" algn="just">
              <a:lnSpc>
                <a:spcPct val="110000"/>
              </a:lnSpc>
              <a:spcBef>
                <a:spcPts val="1200"/>
              </a:spcBef>
              <a:spcAft>
                <a:spcPts val="1200"/>
              </a:spcAft>
              <a:buClr>
                <a:schemeClr val="accent1"/>
              </a:buClr>
              <a:buFont typeface="Arial" panose="020B0604020202020204" pitchFamily="34" charset="0"/>
              <a:buChar char="•"/>
            </a:pPr>
            <a:r>
              <a:rPr lang="en-US" sz="3500" dirty="0" err="1">
                <a:latin typeface="Avenir Roman" panose="02000503020000020003" pitchFamily="2" charset="0"/>
              </a:rPr>
              <a:t>ddPCR</a:t>
            </a:r>
            <a:r>
              <a:rPr lang="en-US" sz="3500" dirty="0">
                <a:latin typeface="Avenir Roman" panose="02000503020000020003" pitchFamily="2" charset="0"/>
              </a:rPr>
              <a:t> was performed on a </a:t>
            </a:r>
            <a:r>
              <a:rPr lang="en-US" sz="3500" dirty="0" err="1">
                <a:latin typeface="Avenir Roman" panose="02000503020000020003" pitchFamily="2" charset="0"/>
              </a:rPr>
              <a:t>BioRad</a:t>
            </a:r>
            <a:r>
              <a:rPr lang="en-US" sz="3500" dirty="0">
                <a:latin typeface="Avenir Roman" panose="02000503020000020003" pitchFamily="2" charset="0"/>
              </a:rPr>
              <a:t> QX200 system using  </a:t>
            </a:r>
            <a:r>
              <a:rPr lang="en-US" sz="3500" dirty="0" err="1">
                <a:latin typeface="Avenir Roman" panose="02000503020000020003" pitchFamily="2" charset="0"/>
              </a:rPr>
              <a:t>EvaGreen</a:t>
            </a:r>
            <a:r>
              <a:rPr lang="en-US" sz="3500" dirty="0">
                <a:latin typeface="Avenir Roman" panose="02000503020000020003" pitchFamily="2" charset="0"/>
              </a:rPr>
              <a:t> assay. </a:t>
            </a:r>
          </a:p>
          <a:p>
            <a:pPr marL="457200" indent="-457200" algn="just">
              <a:lnSpc>
                <a:spcPct val="110000"/>
              </a:lnSpc>
              <a:spcBef>
                <a:spcPts val="1200"/>
              </a:spcBef>
              <a:spcAft>
                <a:spcPts val="1200"/>
              </a:spcAft>
              <a:buClr>
                <a:schemeClr val="accent1"/>
              </a:buClr>
              <a:buFont typeface="Arial" panose="020B0604020202020204" pitchFamily="34" charset="0"/>
              <a:buChar char="•"/>
            </a:pPr>
            <a:r>
              <a:rPr lang="en-US" sz="3500" dirty="0">
                <a:latin typeface="Avenir Roman" panose="02000503020000020003" pitchFamily="2" charset="0"/>
              </a:rPr>
              <a:t>The PCR reaction contained 11 </a:t>
            </a:r>
            <a:r>
              <a:rPr lang="el-GR" sz="3500" dirty="0">
                <a:latin typeface="Avenir Roman" panose="02000503020000020003" pitchFamily="2" charset="0"/>
              </a:rPr>
              <a:t>μ</a:t>
            </a:r>
            <a:r>
              <a:rPr lang="en-US" sz="3500" dirty="0">
                <a:latin typeface="Avenir Roman" panose="02000503020000020003" pitchFamily="2" charset="0"/>
              </a:rPr>
              <a:t>l of 2x </a:t>
            </a:r>
            <a:r>
              <a:rPr lang="en-US" sz="3500" dirty="0" err="1">
                <a:latin typeface="Avenir Roman" panose="02000503020000020003" pitchFamily="2" charset="0"/>
              </a:rPr>
              <a:t>EvaGreen</a:t>
            </a:r>
            <a:r>
              <a:rPr lang="en-US" sz="3500" dirty="0">
                <a:latin typeface="Avenir Roman" panose="02000503020000020003" pitchFamily="2" charset="0"/>
              </a:rPr>
              <a:t> </a:t>
            </a:r>
            <a:r>
              <a:rPr lang="en-US" sz="3500" dirty="0" err="1">
                <a:latin typeface="Avenir Roman" panose="02000503020000020003" pitchFamily="2" charset="0"/>
              </a:rPr>
              <a:t>Supermix</a:t>
            </a:r>
            <a:r>
              <a:rPr lang="en-US" sz="3500" dirty="0">
                <a:latin typeface="Avenir Roman" panose="02000503020000020003" pitchFamily="2" charset="0"/>
              </a:rPr>
              <a:t>, 0.25 </a:t>
            </a:r>
            <a:r>
              <a:rPr lang="el-GR" sz="3500" dirty="0">
                <a:latin typeface="Avenir Roman" panose="02000503020000020003" pitchFamily="2" charset="0"/>
              </a:rPr>
              <a:t>μ</a:t>
            </a:r>
            <a:r>
              <a:rPr lang="en-US" sz="3500" dirty="0">
                <a:latin typeface="Avenir Roman" panose="02000503020000020003" pitchFamily="2" charset="0"/>
              </a:rPr>
              <a:t>l of each 10 </a:t>
            </a:r>
            <a:r>
              <a:rPr lang="el-GR" sz="3500" dirty="0">
                <a:latin typeface="Avenir Roman" panose="02000503020000020003" pitchFamily="2" charset="0"/>
              </a:rPr>
              <a:t>μ</a:t>
            </a:r>
            <a:r>
              <a:rPr lang="en-US" sz="3500" dirty="0">
                <a:latin typeface="Avenir Roman" panose="02000503020000020003" pitchFamily="2" charset="0"/>
              </a:rPr>
              <a:t>M Xvv5 primer solution (Lang et al., 2017) and 2 </a:t>
            </a:r>
            <a:r>
              <a:rPr lang="el-GR" sz="3500" dirty="0">
                <a:latin typeface="Avenir Roman" panose="02000503020000020003" pitchFamily="2" charset="0"/>
              </a:rPr>
              <a:t>μ</a:t>
            </a:r>
            <a:r>
              <a:rPr lang="en-US" sz="3500" dirty="0">
                <a:latin typeface="Avenir Roman" panose="02000503020000020003" pitchFamily="2" charset="0"/>
              </a:rPr>
              <a:t>l of template (50ng) in a final volume of 22 </a:t>
            </a:r>
            <a:r>
              <a:rPr lang="el-GR" sz="3500" dirty="0">
                <a:latin typeface="Avenir Roman" panose="02000503020000020003" pitchFamily="2" charset="0"/>
              </a:rPr>
              <a:t>μ</a:t>
            </a:r>
            <a:r>
              <a:rPr lang="en-US" sz="3500" dirty="0">
                <a:latin typeface="Avenir Roman" panose="02000503020000020003" pitchFamily="2" charset="0"/>
              </a:rPr>
              <a:t>l.</a:t>
            </a:r>
          </a:p>
          <a:p>
            <a:pPr marL="457200" indent="-457200" algn="just">
              <a:lnSpc>
                <a:spcPct val="110000"/>
              </a:lnSpc>
              <a:spcBef>
                <a:spcPts val="1200"/>
              </a:spcBef>
              <a:spcAft>
                <a:spcPts val="1200"/>
              </a:spcAft>
              <a:buClr>
                <a:schemeClr val="accent1"/>
              </a:buClr>
              <a:buFont typeface="Arial" panose="020B0604020202020204" pitchFamily="34" charset="0"/>
              <a:buChar char="•"/>
            </a:pPr>
            <a:r>
              <a:rPr lang="en-US" sz="3500" b="1" dirty="0">
                <a:latin typeface="Avenir Roman" panose="02000503020000020003" pitchFamily="2" charset="0"/>
              </a:rPr>
              <a:t>Detection limit:</a:t>
            </a:r>
            <a:r>
              <a:rPr lang="en-US" sz="3500" dirty="0">
                <a:latin typeface="Avenir Roman" panose="02000503020000020003" pitchFamily="2" charset="0"/>
              </a:rPr>
              <a:t> a 10-fold serial dilution of 1 - 0.00001 ng/</a:t>
            </a:r>
            <a:r>
              <a:rPr lang="el-GR" sz="3500" dirty="0">
                <a:latin typeface="Avenir Roman" panose="02000503020000020003" pitchFamily="2" charset="0"/>
              </a:rPr>
              <a:t>μ</a:t>
            </a:r>
            <a:r>
              <a:rPr lang="en-US" sz="3500" dirty="0">
                <a:latin typeface="Avenir Roman" panose="02000503020000020003" pitchFamily="2" charset="0"/>
              </a:rPr>
              <a:t>l of DNA from pure bacterial suspension was prepared. </a:t>
            </a:r>
          </a:p>
        </p:txBody>
      </p:sp>
      <p:sp>
        <p:nvSpPr>
          <p:cNvPr id="81" name="TextBox 80">
            <a:extLst>
              <a:ext uri="{FF2B5EF4-FFF2-40B4-BE49-F238E27FC236}">
                <a16:creationId xmlns:a16="http://schemas.microsoft.com/office/drawing/2014/main" id="{E1D4B534-0BF3-4744-A569-7313EE15B881}"/>
              </a:ext>
            </a:extLst>
          </p:cNvPr>
          <p:cNvSpPr txBox="1"/>
          <p:nvPr/>
        </p:nvSpPr>
        <p:spPr>
          <a:xfrm>
            <a:off x="27060323" y="8077200"/>
            <a:ext cx="13249477" cy="892104"/>
          </a:xfrm>
          <a:prstGeom prst="rect">
            <a:avLst/>
          </a:prstGeom>
          <a:solidFill>
            <a:srgbClr val="E00000"/>
          </a:solidFill>
          <a:ln>
            <a:solidFill>
              <a:schemeClr val="tx1"/>
            </a:solidFill>
          </a:ln>
        </p:spPr>
        <p:txBody>
          <a:bodyPr wrap="square" rtlCol="0" anchor="ctr">
            <a:spAutoFit/>
          </a:bodyPr>
          <a:lstStyle/>
          <a:p>
            <a:pPr algn="ctr"/>
            <a:r>
              <a:rPr lang="en-US" sz="5197" b="1" dirty="0">
                <a:solidFill>
                  <a:srgbClr val="FFFFFF"/>
                </a:solidFill>
                <a:latin typeface="Avenir Book" charset="0"/>
                <a:ea typeface="Avenir Book" charset="0"/>
                <a:cs typeface="Avenir Book" charset="0"/>
              </a:rPr>
              <a:t>Detection Limit</a:t>
            </a:r>
          </a:p>
        </p:txBody>
      </p:sp>
      <p:sp>
        <p:nvSpPr>
          <p:cNvPr id="82" name="TextBox 81">
            <a:extLst>
              <a:ext uri="{FF2B5EF4-FFF2-40B4-BE49-F238E27FC236}">
                <a16:creationId xmlns:a16="http://schemas.microsoft.com/office/drawing/2014/main" id="{39259FC7-6885-BC4F-8362-7071403E47C5}"/>
              </a:ext>
            </a:extLst>
          </p:cNvPr>
          <p:cNvSpPr txBox="1"/>
          <p:nvPr/>
        </p:nvSpPr>
        <p:spPr>
          <a:xfrm>
            <a:off x="27087576" y="9044897"/>
            <a:ext cx="13152397" cy="5585503"/>
          </a:xfrm>
          <a:prstGeom prst="rect">
            <a:avLst/>
          </a:prstGeom>
          <a:noFill/>
          <a:ln>
            <a:noFill/>
          </a:ln>
        </p:spPr>
        <p:txBody>
          <a:bodyPr wrap="square" rtlCol="0" anchor="ctr">
            <a:spAutoFit/>
          </a:bodyPr>
          <a:lstStyle/>
          <a:p>
            <a:pPr marL="215983" lvl="1" indent="-215983" algn="just" defTabSz="3454730">
              <a:lnSpc>
                <a:spcPct val="110000"/>
              </a:lnSpc>
              <a:spcBef>
                <a:spcPts val="1380"/>
              </a:spcBef>
              <a:spcAft>
                <a:spcPts val="600"/>
              </a:spcAft>
              <a:buClr>
                <a:schemeClr val="accent1"/>
              </a:buClr>
              <a:buFont typeface="Arial" pitchFamily="34" charset="0"/>
              <a:buChar char="•"/>
            </a:pPr>
            <a:r>
              <a:rPr lang="en-US" sz="3500" dirty="0">
                <a:latin typeface="Avenir Book" charset="0"/>
                <a:ea typeface="Avenir Book" charset="0"/>
                <a:cs typeface="Avenir Book" charset="0"/>
              </a:rPr>
              <a:t>Based on the genome of </a:t>
            </a:r>
            <a:r>
              <a:rPr lang="en-US" sz="3500" dirty="0" err="1">
                <a:latin typeface="Avenir Book" charset="0"/>
                <a:ea typeface="Avenir Book" charset="0"/>
                <a:cs typeface="Avenir Book" charset="0"/>
              </a:rPr>
              <a:t>Xvv</a:t>
            </a:r>
            <a:r>
              <a:rPr lang="en-US" sz="3500" dirty="0">
                <a:latin typeface="Avenir Book" charset="0"/>
                <a:ea typeface="Avenir Book" charset="0"/>
                <a:cs typeface="Avenir Book" charset="0"/>
              </a:rPr>
              <a:t> we estimate that the amount of DNA per bacterial cell is approximately 5.3 x 10</a:t>
            </a:r>
            <a:r>
              <a:rPr lang="en-US" sz="3500" baseline="30000" dirty="0">
                <a:latin typeface="Avenir Book" charset="0"/>
                <a:ea typeface="Avenir Book" charset="0"/>
                <a:cs typeface="Avenir Book" charset="0"/>
              </a:rPr>
              <a:t>-6</a:t>
            </a:r>
            <a:r>
              <a:rPr lang="en-US" sz="3500" dirty="0">
                <a:latin typeface="Avenir Book" charset="0"/>
                <a:ea typeface="Avenir Book" charset="0"/>
                <a:cs typeface="Avenir Book" charset="0"/>
              </a:rPr>
              <a:t> ng.</a:t>
            </a:r>
          </a:p>
          <a:p>
            <a:pPr marL="215983" lvl="1" indent="-215983" algn="just" defTabSz="3454730">
              <a:lnSpc>
                <a:spcPct val="110000"/>
              </a:lnSpc>
              <a:spcBef>
                <a:spcPts val="1380"/>
              </a:spcBef>
              <a:spcAft>
                <a:spcPts val="600"/>
              </a:spcAft>
              <a:buClr>
                <a:schemeClr val="accent1"/>
              </a:buClr>
              <a:buFont typeface="Arial" pitchFamily="34" charset="0"/>
              <a:buChar char="•"/>
            </a:pPr>
            <a:r>
              <a:rPr lang="en-US" sz="3500" dirty="0">
                <a:latin typeface="Avenir Book" charset="0"/>
                <a:ea typeface="Avenir Book" charset="0"/>
                <a:cs typeface="Avenir Book" charset="0"/>
              </a:rPr>
              <a:t>The detection limit of pure culture was 0.1 </a:t>
            </a:r>
            <a:r>
              <a:rPr lang="en-US" sz="3500" dirty="0" err="1">
                <a:latin typeface="Avenir Book" charset="0"/>
                <a:ea typeface="Avenir Book" charset="0"/>
                <a:cs typeface="Avenir Book" charset="0"/>
              </a:rPr>
              <a:t>pg</a:t>
            </a:r>
            <a:r>
              <a:rPr lang="en-US" sz="3500" dirty="0">
                <a:latin typeface="Avenir Book" charset="0"/>
                <a:ea typeface="Avenir Book" charset="0"/>
                <a:cs typeface="Avenir Book" charset="0"/>
              </a:rPr>
              <a:t>/</a:t>
            </a:r>
            <a:r>
              <a:rPr lang="el-GR" sz="3500" dirty="0">
                <a:latin typeface="Avenir Book" charset="0"/>
                <a:ea typeface="Avenir Book" charset="0"/>
                <a:cs typeface="Avenir Book" charset="0"/>
              </a:rPr>
              <a:t>μ</a:t>
            </a:r>
            <a:r>
              <a:rPr lang="en-US" sz="3500" dirty="0">
                <a:latin typeface="Avenir Book" charset="0"/>
                <a:ea typeface="Avenir Book" charset="0"/>
                <a:cs typeface="Avenir Book" charset="0"/>
              </a:rPr>
              <a:t>l with a detection frequency of 100%. This corresponds to a minimum of 19 cells of </a:t>
            </a:r>
            <a:r>
              <a:rPr lang="en-US" sz="3500" dirty="0" err="1">
                <a:latin typeface="Avenir Book" charset="0"/>
                <a:ea typeface="Avenir Book" charset="0"/>
                <a:cs typeface="Avenir Book" charset="0"/>
              </a:rPr>
              <a:t>Xvv</a:t>
            </a:r>
            <a:r>
              <a:rPr lang="en-US" sz="3500" dirty="0">
                <a:latin typeface="Avenir Book" charset="0"/>
                <a:ea typeface="Avenir Book" charset="0"/>
                <a:cs typeface="Avenir Book" charset="0"/>
              </a:rPr>
              <a:t>.  </a:t>
            </a:r>
          </a:p>
          <a:p>
            <a:pPr marL="215983" lvl="1" indent="-215983" algn="just" defTabSz="3454730">
              <a:lnSpc>
                <a:spcPct val="110000"/>
              </a:lnSpc>
              <a:spcBef>
                <a:spcPts val="1380"/>
              </a:spcBef>
              <a:spcAft>
                <a:spcPts val="600"/>
              </a:spcAft>
              <a:buClr>
                <a:schemeClr val="accent1"/>
              </a:buClr>
              <a:buFont typeface="Arial" pitchFamily="34" charset="0"/>
              <a:buChar char="•"/>
            </a:pPr>
            <a:r>
              <a:rPr lang="en-US" sz="3500" dirty="0">
                <a:latin typeface="Avenir Book" charset="0"/>
                <a:ea typeface="Avenir Book" charset="0"/>
                <a:cs typeface="Avenir Book" charset="0"/>
              </a:rPr>
              <a:t>There were no positive droplets (no detection) in the no template control.</a:t>
            </a:r>
          </a:p>
          <a:p>
            <a:pPr marL="215983" lvl="1" indent="-215983" algn="just" defTabSz="3454730">
              <a:lnSpc>
                <a:spcPct val="110000"/>
              </a:lnSpc>
              <a:spcBef>
                <a:spcPts val="1380"/>
              </a:spcBef>
              <a:spcAft>
                <a:spcPts val="600"/>
              </a:spcAft>
              <a:buClr>
                <a:schemeClr val="accent1"/>
              </a:buClr>
              <a:buFont typeface="Arial" pitchFamily="34" charset="0"/>
              <a:buChar char="•"/>
            </a:pPr>
            <a:endParaRPr lang="en-US" sz="3500" dirty="0">
              <a:latin typeface="Avenir Book" charset="0"/>
              <a:ea typeface="Avenir Book" charset="0"/>
              <a:cs typeface="Avenir Book" charset="0"/>
            </a:endParaRPr>
          </a:p>
        </p:txBody>
      </p:sp>
      <p:sp>
        <p:nvSpPr>
          <p:cNvPr id="83" name="TextBox 82">
            <a:extLst>
              <a:ext uri="{FF2B5EF4-FFF2-40B4-BE49-F238E27FC236}">
                <a16:creationId xmlns:a16="http://schemas.microsoft.com/office/drawing/2014/main" id="{8B8C215B-F350-6A4C-BECD-0351DAC535D6}"/>
              </a:ext>
            </a:extLst>
          </p:cNvPr>
          <p:cNvSpPr txBox="1"/>
          <p:nvPr/>
        </p:nvSpPr>
        <p:spPr>
          <a:xfrm>
            <a:off x="27060322" y="21463044"/>
            <a:ext cx="13249477" cy="896112"/>
          </a:xfrm>
          <a:prstGeom prst="rect">
            <a:avLst/>
          </a:prstGeom>
          <a:solidFill>
            <a:srgbClr val="E00000"/>
          </a:solidFill>
          <a:ln>
            <a:solidFill>
              <a:schemeClr val="tx1"/>
            </a:solidFill>
          </a:ln>
        </p:spPr>
        <p:txBody>
          <a:bodyPr wrap="square" rtlCol="0" anchor="ctr">
            <a:spAutoFit/>
          </a:bodyPr>
          <a:lstStyle/>
          <a:p>
            <a:pPr algn="ctr"/>
            <a:r>
              <a:rPr lang="en-US" sz="4800" b="1" dirty="0">
                <a:solidFill>
                  <a:srgbClr val="FFFFFF"/>
                </a:solidFill>
                <a:latin typeface="Avenir Book" charset="0"/>
                <a:ea typeface="Avenir Book" charset="0"/>
                <a:cs typeface="Avenir Book" charset="0"/>
              </a:rPr>
              <a:t>Pathogen Quantification</a:t>
            </a:r>
          </a:p>
        </p:txBody>
      </p:sp>
      <p:pic>
        <p:nvPicPr>
          <p:cNvPr id="8" name="Picture 7">
            <a:extLst>
              <a:ext uri="{FF2B5EF4-FFF2-40B4-BE49-F238E27FC236}">
                <a16:creationId xmlns:a16="http://schemas.microsoft.com/office/drawing/2014/main" id="{0FCB494D-3CBE-D44C-BAF4-475C45D40F9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937953" y="22508717"/>
            <a:ext cx="13524247" cy="7056883"/>
          </a:xfrm>
          <a:prstGeom prst="rect">
            <a:avLst/>
          </a:prstGeom>
        </p:spPr>
      </p:pic>
      <p:sp>
        <p:nvSpPr>
          <p:cNvPr id="79" name="TextBox 78">
            <a:extLst>
              <a:ext uri="{FF2B5EF4-FFF2-40B4-BE49-F238E27FC236}">
                <a16:creationId xmlns:a16="http://schemas.microsoft.com/office/drawing/2014/main" id="{75598123-94D0-6448-820D-9BB1200E1501}"/>
              </a:ext>
            </a:extLst>
          </p:cNvPr>
          <p:cNvSpPr txBox="1"/>
          <p:nvPr/>
        </p:nvSpPr>
        <p:spPr>
          <a:xfrm>
            <a:off x="13411200" y="15918018"/>
            <a:ext cx="12640272" cy="2446182"/>
          </a:xfrm>
          <a:prstGeom prst="rect">
            <a:avLst/>
          </a:prstGeom>
          <a:noFill/>
          <a:ln>
            <a:noFill/>
          </a:ln>
        </p:spPr>
        <p:txBody>
          <a:bodyPr wrap="square" rtlCol="0" anchor="ctr">
            <a:spAutoFit/>
          </a:bodyPr>
          <a:lstStyle/>
          <a:p>
            <a:pPr marL="457200" lvl="1" indent="-457200" algn="just" defTabSz="3454730">
              <a:lnSpc>
                <a:spcPct val="110000"/>
              </a:lnSpc>
              <a:spcBef>
                <a:spcPct val="50000"/>
              </a:spcBef>
              <a:buClr>
                <a:schemeClr val="accent1"/>
              </a:buClr>
              <a:buFont typeface="Arial" panose="020B0604020202020204" pitchFamily="34" charset="0"/>
              <a:buChar char="•"/>
            </a:pPr>
            <a:r>
              <a:rPr lang="en-US" sz="3500" dirty="0">
                <a:latin typeface="Avenir Book" charset="0"/>
                <a:ea typeface="Avenir Book" charset="0"/>
                <a:cs typeface="Avenir Book" charset="0"/>
              </a:rPr>
              <a:t>After sampling and surface disinfestation with 70% ethanol, 20% bleach and autoclaved distilled water, DNA was isolated from the leaves using the IBI Scientific Soil DNA extraction kit, according to the manufacturer’s instructions. </a:t>
            </a:r>
          </a:p>
        </p:txBody>
      </p:sp>
      <p:sp>
        <p:nvSpPr>
          <p:cNvPr id="9" name="TextBox 8">
            <a:extLst>
              <a:ext uri="{FF2B5EF4-FFF2-40B4-BE49-F238E27FC236}">
                <a16:creationId xmlns:a16="http://schemas.microsoft.com/office/drawing/2014/main" id="{6518FF13-BB30-F143-BCBD-013C3F0C56EE}"/>
              </a:ext>
            </a:extLst>
          </p:cNvPr>
          <p:cNvSpPr txBox="1"/>
          <p:nvPr/>
        </p:nvSpPr>
        <p:spPr>
          <a:xfrm>
            <a:off x="27112343" y="19798605"/>
            <a:ext cx="13222223" cy="1384995"/>
          </a:xfrm>
          <a:prstGeom prst="rect">
            <a:avLst/>
          </a:prstGeom>
          <a:noFill/>
        </p:spPr>
        <p:txBody>
          <a:bodyPr wrap="square" rtlCol="0">
            <a:spAutoFit/>
          </a:bodyPr>
          <a:lstStyle/>
          <a:p>
            <a:pPr algn="ctr"/>
            <a:r>
              <a:rPr lang="en-US" sz="2800" dirty="0">
                <a:latin typeface="Avenir Roman" panose="02000503020000020003" pitchFamily="2" charset="0"/>
              </a:rPr>
              <a:t>Figure1: The detection limit of </a:t>
            </a:r>
            <a:r>
              <a:rPr lang="en-US" sz="2800" dirty="0" err="1">
                <a:latin typeface="Avenir Roman" panose="02000503020000020003" pitchFamily="2" charset="0"/>
              </a:rPr>
              <a:t>ddPCR</a:t>
            </a:r>
            <a:r>
              <a:rPr lang="en-US" sz="2800" dirty="0">
                <a:latin typeface="Avenir Roman" panose="02000503020000020003" pitchFamily="2" charset="0"/>
              </a:rPr>
              <a:t> assay was determined using a 10-fold serial dilution of </a:t>
            </a:r>
            <a:r>
              <a:rPr lang="en-US" sz="2800" dirty="0" err="1">
                <a:latin typeface="Avenir Roman" panose="02000503020000020003" pitchFamily="2" charset="0"/>
              </a:rPr>
              <a:t>Xvv</a:t>
            </a:r>
            <a:r>
              <a:rPr lang="en-US" sz="2800" dirty="0">
                <a:latin typeface="Avenir Roman" panose="02000503020000020003" pitchFamily="2" charset="0"/>
              </a:rPr>
              <a:t> DNA. A concentration of 0.1 </a:t>
            </a:r>
            <a:r>
              <a:rPr lang="en-US" sz="2800" dirty="0" err="1">
                <a:latin typeface="Avenir Roman" panose="02000503020000020003" pitchFamily="2" charset="0"/>
              </a:rPr>
              <a:t>pg</a:t>
            </a:r>
            <a:r>
              <a:rPr lang="en-US" sz="2800" dirty="0">
                <a:latin typeface="Avenir Roman" panose="02000503020000020003" pitchFamily="2" charset="0"/>
              </a:rPr>
              <a:t>/</a:t>
            </a:r>
            <a:r>
              <a:rPr lang="el-GR" sz="2800" dirty="0">
                <a:latin typeface="Avenir Roman" panose="02000503020000020003" pitchFamily="2" charset="0"/>
              </a:rPr>
              <a:t>μ</a:t>
            </a:r>
            <a:r>
              <a:rPr lang="en-US" sz="2800" dirty="0">
                <a:latin typeface="Avenir Roman" panose="02000503020000020003" pitchFamily="2" charset="0"/>
              </a:rPr>
              <a:t>l was detected with a frequency of 100%. NTC: negative template control</a:t>
            </a:r>
          </a:p>
        </p:txBody>
      </p:sp>
      <p:sp>
        <p:nvSpPr>
          <p:cNvPr id="119" name="TextBox 118">
            <a:extLst>
              <a:ext uri="{FF2B5EF4-FFF2-40B4-BE49-F238E27FC236}">
                <a16:creationId xmlns:a16="http://schemas.microsoft.com/office/drawing/2014/main" id="{7E0B7BF3-C9FD-CC49-BB59-026E7E9D883F}"/>
              </a:ext>
            </a:extLst>
          </p:cNvPr>
          <p:cNvSpPr txBox="1"/>
          <p:nvPr/>
        </p:nvSpPr>
        <p:spPr>
          <a:xfrm>
            <a:off x="27047989" y="29641800"/>
            <a:ext cx="13222223" cy="954107"/>
          </a:xfrm>
          <a:prstGeom prst="rect">
            <a:avLst/>
          </a:prstGeom>
          <a:noFill/>
        </p:spPr>
        <p:txBody>
          <a:bodyPr wrap="square" rtlCol="0">
            <a:spAutoFit/>
          </a:bodyPr>
          <a:lstStyle/>
          <a:p>
            <a:pPr algn="ctr"/>
            <a:r>
              <a:rPr lang="en-US" sz="2800" dirty="0">
                <a:latin typeface="Avenir Roman" panose="02000503020000020003" pitchFamily="2" charset="0"/>
              </a:rPr>
              <a:t>Figure 2: Quantification of </a:t>
            </a:r>
            <a:r>
              <a:rPr lang="en-US" sz="2800" dirty="0" err="1">
                <a:latin typeface="Avenir Roman" panose="02000503020000020003" pitchFamily="2" charset="0"/>
              </a:rPr>
              <a:t>Xvv</a:t>
            </a:r>
            <a:r>
              <a:rPr lang="en-US" sz="2800" dirty="0">
                <a:latin typeface="Avenir Roman" panose="02000503020000020003" pitchFamily="2" charset="0"/>
              </a:rPr>
              <a:t> with </a:t>
            </a:r>
            <a:r>
              <a:rPr lang="en-US" sz="2800" dirty="0" err="1">
                <a:latin typeface="Avenir Roman" panose="02000503020000020003" pitchFamily="2" charset="0"/>
              </a:rPr>
              <a:t>ddPCR</a:t>
            </a:r>
            <a:r>
              <a:rPr lang="en-US" sz="2800" dirty="0">
                <a:latin typeface="Avenir Roman" panose="02000503020000020003" pitchFamily="2" charset="0"/>
              </a:rPr>
              <a:t> in leaves from four maize genotypes at 24, 72 and 168 hours after inoculation. </a:t>
            </a:r>
          </a:p>
        </p:txBody>
      </p:sp>
      <p:sp>
        <p:nvSpPr>
          <p:cNvPr id="120" name="TextBox 119">
            <a:extLst>
              <a:ext uri="{FF2B5EF4-FFF2-40B4-BE49-F238E27FC236}">
                <a16:creationId xmlns:a16="http://schemas.microsoft.com/office/drawing/2014/main" id="{06794AFE-69FD-7347-9FF9-03CF8FFB7EA6}"/>
              </a:ext>
            </a:extLst>
          </p:cNvPr>
          <p:cNvSpPr txBox="1"/>
          <p:nvPr/>
        </p:nvSpPr>
        <p:spPr>
          <a:xfrm>
            <a:off x="914402" y="20443896"/>
            <a:ext cx="11738233" cy="892104"/>
          </a:xfrm>
          <a:prstGeom prst="rect">
            <a:avLst/>
          </a:prstGeom>
          <a:solidFill>
            <a:srgbClr val="E00000"/>
          </a:solidFill>
          <a:ln>
            <a:solidFill>
              <a:schemeClr val="tx1"/>
            </a:solidFill>
          </a:ln>
        </p:spPr>
        <p:txBody>
          <a:bodyPr wrap="square" rtlCol="0" anchor="ctr">
            <a:spAutoFit/>
          </a:bodyPr>
          <a:lstStyle/>
          <a:p>
            <a:pPr algn="ctr"/>
            <a:r>
              <a:rPr lang="en-US" sz="5197" b="1" dirty="0">
                <a:solidFill>
                  <a:srgbClr val="FFFFFF"/>
                </a:solidFill>
                <a:latin typeface="Avenir Book" charset="0"/>
                <a:ea typeface="Avenir Book" charset="0"/>
                <a:cs typeface="Avenir Book" charset="0"/>
              </a:rPr>
              <a:t>Objective</a:t>
            </a:r>
          </a:p>
        </p:txBody>
      </p:sp>
      <p:sp>
        <p:nvSpPr>
          <p:cNvPr id="121" name="TextBox 120">
            <a:extLst>
              <a:ext uri="{FF2B5EF4-FFF2-40B4-BE49-F238E27FC236}">
                <a16:creationId xmlns:a16="http://schemas.microsoft.com/office/drawing/2014/main" id="{0CF36B50-7FBC-004F-9F51-8C7F2A7F5B50}"/>
              </a:ext>
            </a:extLst>
          </p:cNvPr>
          <p:cNvSpPr txBox="1"/>
          <p:nvPr/>
        </p:nvSpPr>
        <p:spPr>
          <a:xfrm>
            <a:off x="1250536" y="21412200"/>
            <a:ext cx="11402099" cy="4669868"/>
          </a:xfrm>
          <a:prstGeom prst="rect">
            <a:avLst/>
          </a:prstGeom>
          <a:noFill/>
        </p:spPr>
        <p:txBody>
          <a:bodyPr wrap="square" rtlCol="0">
            <a:spAutoFit/>
          </a:bodyPr>
          <a:lstStyle/>
          <a:p>
            <a:pPr marL="571500" indent="-571500" algn="just">
              <a:lnSpc>
                <a:spcPct val="114000"/>
              </a:lnSpc>
              <a:spcBef>
                <a:spcPts val="1200"/>
              </a:spcBef>
              <a:spcAft>
                <a:spcPts val="1200"/>
              </a:spcAft>
              <a:buClr>
                <a:schemeClr val="accent1"/>
              </a:buClr>
              <a:buFont typeface="Arial" panose="020B0604020202020204" pitchFamily="34" charset="0"/>
              <a:buChar char="•"/>
            </a:pPr>
            <a:r>
              <a:rPr lang="en-US" sz="3500" dirty="0">
                <a:latin typeface="Avenir Book" charset="0"/>
                <a:ea typeface="Avenir Book" charset="0"/>
                <a:cs typeface="Avenir Book" charset="0"/>
              </a:rPr>
              <a:t>The aim of this study was to develop a rapid and sensitive assay using </a:t>
            </a:r>
            <a:r>
              <a:rPr lang="en-US" sz="3500" dirty="0" err="1">
                <a:latin typeface="Avenir Book" charset="0"/>
                <a:ea typeface="Avenir Book" charset="0"/>
                <a:cs typeface="Avenir Book" charset="0"/>
              </a:rPr>
              <a:t>ddPCR</a:t>
            </a:r>
            <a:r>
              <a:rPr lang="en-US" sz="3500" dirty="0">
                <a:latin typeface="Avenir Book" charset="0"/>
                <a:ea typeface="Avenir Book" charset="0"/>
                <a:cs typeface="Avenir Book" charset="0"/>
              </a:rPr>
              <a:t> for detection and absolute quantification of </a:t>
            </a:r>
            <a:r>
              <a:rPr lang="en-US" sz="3500" dirty="0" err="1">
                <a:latin typeface="Avenir Book" charset="0"/>
                <a:ea typeface="Avenir Book" charset="0"/>
                <a:cs typeface="Avenir Book" charset="0"/>
              </a:rPr>
              <a:t>Xvv</a:t>
            </a:r>
            <a:r>
              <a:rPr lang="en-US" sz="3500" dirty="0">
                <a:latin typeface="Avenir Book" charset="0"/>
                <a:ea typeface="Avenir Book" charset="0"/>
                <a:cs typeface="Avenir Book" charset="0"/>
              </a:rPr>
              <a:t> within the maize microbiome. </a:t>
            </a:r>
          </a:p>
          <a:p>
            <a:pPr marL="571500" indent="-571500" algn="just">
              <a:lnSpc>
                <a:spcPct val="114000"/>
              </a:lnSpc>
              <a:spcBef>
                <a:spcPts val="1200"/>
              </a:spcBef>
              <a:spcAft>
                <a:spcPts val="1200"/>
              </a:spcAft>
              <a:buClr>
                <a:schemeClr val="accent1"/>
              </a:buClr>
              <a:buFont typeface="Arial" panose="020B0604020202020204" pitchFamily="34" charset="0"/>
              <a:buChar char="•"/>
            </a:pPr>
            <a:r>
              <a:rPr lang="en-US" sz="3500" dirty="0">
                <a:latin typeface="Avenir Book" charset="0"/>
                <a:ea typeface="Avenir Book" charset="0"/>
                <a:cs typeface="Avenir Book" charset="0"/>
              </a:rPr>
              <a:t>This is part of an ongoing assessment of the interaction among </a:t>
            </a:r>
            <a:r>
              <a:rPr lang="en-US" sz="3500" dirty="0" err="1">
                <a:latin typeface="Avenir Book" charset="0"/>
                <a:ea typeface="Avenir Book" charset="0"/>
                <a:cs typeface="Avenir Book" charset="0"/>
              </a:rPr>
              <a:t>Xvv</a:t>
            </a:r>
            <a:r>
              <a:rPr lang="en-US" sz="3500" dirty="0">
                <a:latin typeface="Avenir Book" charset="0"/>
                <a:ea typeface="Avenir Book" charset="0"/>
                <a:cs typeface="Avenir Book" charset="0"/>
              </a:rPr>
              <a:t>, maize and the maize microbiome at the transcriptome level.</a:t>
            </a:r>
            <a:endParaRPr lang="en-US" sz="35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NRSTYLE" val="Indezine_SM_Title"/>
</p:tagLst>
</file>

<file path=ppt/tags/tag2.xml><?xml version="1.0" encoding="utf-8"?>
<p:tagLst xmlns:a="http://schemas.openxmlformats.org/drawingml/2006/main" xmlns:r="http://schemas.openxmlformats.org/officeDocument/2006/relationships" xmlns:p="http://schemas.openxmlformats.org/presentationml/2006/main">
  <p:tag name="RNRSTYLE" val="Indezine_SM_Text"/>
</p:tagLst>
</file>

<file path=ppt/tags/tag3.xml><?xml version="1.0" encoding="utf-8"?>
<p:tagLst xmlns:a="http://schemas.openxmlformats.org/drawingml/2006/main" xmlns:r="http://schemas.openxmlformats.org/officeDocument/2006/relationships" xmlns:p="http://schemas.openxmlformats.org/presentationml/2006/main">
  <p:tag name="RNRSTYLE" val="Indezine_TM_Title"/>
</p:tagLst>
</file>

<file path=ppt/tags/tag4.xml><?xml version="1.0" encoding="utf-8"?>
<p:tagLst xmlns:a="http://schemas.openxmlformats.org/drawingml/2006/main" xmlns:r="http://schemas.openxmlformats.org/officeDocument/2006/relationships" xmlns:p="http://schemas.openxmlformats.org/presentationml/2006/main">
  <p:tag name="RNRSTYLE" val="Indezine_TM_Text"/>
</p:tagLst>
</file>

<file path=ppt/theme/theme1.xml><?xml version="1.0" encoding="utf-8"?>
<a:theme xmlns:a="http://schemas.openxmlformats.org/drawingml/2006/main" name="med_0125_slide">
  <a:themeElements>
    <a:clrScheme name="ffc580_255,197,128 2">
      <a:dk1>
        <a:srgbClr val="000000"/>
      </a:dk1>
      <a:lt1>
        <a:srgbClr val="FFC580"/>
      </a:lt1>
      <a:dk2>
        <a:srgbClr val="000000"/>
      </a:dk2>
      <a:lt2>
        <a:srgbClr val="B2B2B2"/>
      </a:lt2>
      <a:accent1>
        <a:srgbClr val="FFC005"/>
      </a:accent1>
      <a:accent2>
        <a:srgbClr val="FF8F05"/>
      </a:accent2>
      <a:accent3>
        <a:srgbClr val="FFDFC0"/>
      </a:accent3>
      <a:accent4>
        <a:srgbClr val="000000"/>
      </a:accent4>
      <a:accent5>
        <a:srgbClr val="FFDCAA"/>
      </a:accent5>
      <a:accent6>
        <a:srgbClr val="E78104"/>
      </a:accent6>
      <a:hlink>
        <a:srgbClr val="753F00"/>
      </a:hlink>
      <a:folHlink>
        <a:srgbClr val="6B2100"/>
      </a:folHlink>
    </a:clrScheme>
    <a:fontScheme name="ffc580_255,197,128">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fc580_255,197,128 1">
        <a:dk1>
          <a:srgbClr val="000000"/>
        </a:dk1>
        <a:lt1>
          <a:srgbClr val="FFC580"/>
        </a:lt1>
        <a:dk2>
          <a:srgbClr val="000000"/>
        </a:dk2>
        <a:lt2>
          <a:srgbClr val="B2B2B2"/>
        </a:lt2>
        <a:accent1>
          <a:srgbClr val="FF961A"/>
        </a:accent1>
        <a:accent2>
          <a:srgbClr val="CC6E00"/>
        </a:accent2>
        <a:accent3>
          <a:srgbClr val="FFDFC0"/>
        </a:accent3>
        <a:accent4>
          <a:srgbClr val="000000"/>
        </a:accent4>
        <a:accent5>
          <a:srgbClr val="FFC9AB"/>
        </a:accent5>
        <a:accent6>
          <a:srgbClr val="B96300"/>
        </a:accent6>
        <a:hlink>
          <a:srgbClr val="6B3A00"/>
        </a:hlink>
        <a:folHlink>
          <a:srgbClr val="72450D"/>
        </a:folHlink>
      </a:clrScheme>
      <a:clrMap bg1="lt1" tx1="dk1" bg2="lt2" tx2="dk2" accent1="accent1" accent2="accent2" accent3="accent3" accent4="accent4" accent5="accent5" accent6="accent6" hlink="hlink" folHlink="folHlink"/>
    </a:extraClrScheme>
    <a:extraClrScheme>
      <a:clrScheme name="ffc580_255,197,128 2">
        <a:dk1>
          <a:srgbClr val="000000"/>
        </a:dk1>
        <a:lt1>
          <a:srgbClr val="FFC580"/>
        </a:lt1>
        <a:dk2>
          <a:srgbClr val="000000"/>
        </a:dk2>
        <a:lt2>
          <a:srgbClr val="B2B2B2"/>
        </a:lt2>
        <a:accent1>
          <a:srgbClr val="FFC005"/>
        </a:accent1>
        <a:accent2>
          <a:srgbClr val="FF8F05"/>
        </a:accent2>
        <a:accent3>
          <a:srgbClr val="FFDFC0"/>
        </a:accent3>
        <a:accent4>
          <a:srgbClr val="000000"/>
        </a:accent4>
        <a:accent5>
          <a:srgbClr val="FFDCAA"/>
        </a:accent5>
        <a:accent6>
          <a:srgbClr val="E78104"/>
        </a:accent6>
        <a:hlink>
          <a:srgbClr val="753F00"/>
        </a:hlink>
        <a:folHlink>
          <a:srgbClr val="6B2100"/>
        </a:folHlink>
      </a:clrScheme>
      <a:clrMap bg1="lt1" tx1="dk1" bg2="lt2" tx2="dk2" accent1="accent1" accent2="accent2" accent3="accent3" accent4="accent4" accent5="accent5" accent6="accent6" hlink="hlink" folHlink="folHlink"/>
    </a:extraClrScheme>
    <a:extraClrScheme>
      <a:clrScheme name="ffc580_255,197,128 3">
        <a:dk1>
          <a:srgbClr val="000000"/>
        </a:dk1>
        <a:lt1>
          <a:srgbClr val="FFC580"/>
        </a:lt1>
        <a:dk2>
          <a:srgbClr val="000000"/>
        </a:dk2>
        <a:lt2>
          <a:srgbClr val="B2B2B2"/>
        </a:lt2>
        <a:accent1>
          <a:srgbClr val="05DFFF"/>
        </a:accent1>
        <a:accent2>
          <a:srgbClr val="FF8705"/>
        </a:accent2>
        <a:accent3>
          <a:srgbClr val="FFDFC0"/>
        </a:accent3>
        <a:accent4>
          <a:srgbClr val="000000"/>
        </a:accent4>
        <a:accent5>
          <a:srgbClr val="AAECFF"/>
        </a:accent5>
        <a:accent6>
          <a:srgbClr val="E77A04"/>
        </a:accent6>
        <a:hlink>
          <a:srgbClr val="00086B"/>
        </a:hlink>
        <a:folHlink>
          <a:srgbClr val="6B3800"/>
        </a:folHlink>
      </a:clrScheme>
      <a:clrMap bg1="lt1" tx1="dk1" bg2="lt2" tx2="dk2" accent1="accent1" accent2="accent2" accent3="accent3" accent4="accent4" accent5="accent5" accent6="accent6" hlink="hlink" folHlink="folHlink"/>
    </a:extraClrScheme>
    <a:extraClrScheme>
      <a:clrScheme name="ffc580_255,197,128 4">
        <a:dk1>
          <a:srgbClr val="000000"/>
        </a:dk1>
        <a:lt1>
          <a:srgbClr val="FFC580"/>
        </a:lt1>
        <a:dk2>
          <a:srgbClr val="000000"/>
        </a:dk2>
        <a:lt2>
          <a:srgbClr val="B2B2B2"/>
        </a:lt2>
        <a:accent1>
          <a:srgbClr val="D9FF05"/>
        </a:accent1>
        <a:accent2>
          <a:srgbClr val="0586FF"/>
        </a:accent2>
        <a:accent3>
          <a:srgbClr val="FFDFC0"/>
        </a:accent3>
        <a:accent4>
          <a:srgbClr val="000000"/>
        </a:accent4>
        <a:accent5>
          <a:srgbClr val="E9FFAA"/>
        </a:accent5>
        <a:accent6>
          <a:srgbClr val="0479E7"/>
        </a:accent6>
        <a:hlink>
          <a:srgbClr val="64006B"/>
        </a:hlink>
        <a:folHlink>
          <a:srgbClr val="753E00"/>
        </a:folHlink>
      </a:clrScheme>
      <a:clrMap bg1="lt1" tx1="dk1" bg2="lt2" tx2="dk2" accent1="accent1" accent2="accent2" accent3="accent3" accent4="accent4" accent5="accent5" accent6="accent6" hlink="hlink" folHlink="folHlink"/>
    </a:extraClrScheme>
    <a:extraClrScheme>
      <a:clrScheme name="ffc580_255,197,128 5">
        <a:dk1>
          <a:srgbClr val="000000"/>
        </a:dk1>
        <a:lt1>
          <a:srgbClr val="FFFFFF"/>
        </a:lt1>
        <a:dk2>
          <a:srgbClr val="000000"/>
        </a:dk2>
        <a:lt2>
          <a:srgbClr val="B2B2B2"/>
        </a:lt2>
        <a:accent1>
          <a:srgbClr val="FF961A"/>
        </a:accent1>
        <a:accent2>
          <a:srgbClr val="CC6E00"/>
        </a:accent2>
        <a:accent3>
          <a:srgbClr val="FFFFFF"/>
        </a:accent3>
        <a:accent4>
          <a:srgbClr val="000000"/>
        </a:accent4>
        <a:accent5>
          <a:srgbClr val="FFC9AB"/>
        </a:accent5>
        <a:accent6>
          <a:srgbClr val="B96300"/>
        </a:accent6>
        <a:hlink>
          <a:srgbClr val="6B3A00"/>
        </a:hlink>
        <a:folHlink>
          <a:srgbClr val="72450D"/>
        </a:folHlink>
      </a:clrScheme>
      <a:clrMap bg1="lt1" tx1="dk1" bg2="lt2" tx2="dk2" accent1="accent1" accent2="accent2" accent3="accent3" accent4="accent4" accent5="accent5" accent6="accent6" hlink="hlink" folHlink="folHlink"/>
    </a:extraClrScheme>
    <a:extraClrScheme>
      <a:clrScheme name="ffc580_255,197,128 6">
        <a:dk1>
          <a:srgbClr val="000000"/>
        </a:dk1>
        <a:lt1>
          <a:srgbClr val="FFFFFF"/>
        </a:lt1>
        <a:dk2>
          <a:srgbClr val="000000"/>
        </a:dk2>
        <a:lt2>
          <a:srgbClr val="B2B2B2"/>
        </a:lt2>
        <a:accent1>
          <a:srgbClr val="FFC005"/>
        </a:accent1>
        <a:accent2>
          <a:srgbClr val="FF8F05"/>
        </a:accent2>
        <a:accent3>
          <a:srgbClr val="FFFFFF"/>
        </a:accent3>
        <a:accent4>
          <a:srgbClr val="000000"/>
        </a:accent4>
        <a:accent5>
          <a:srgbClr val="FFDCAA"/>
        </a:accent5>
        <a:accent6>
          <a:srgbClr val="E78104"/>
        </a:accent6>
        <a:hlink>
          <a:srgbClr val="753F00"/>
        </a:hlink>
        <a:folHlink>
          <a:srgbClr val="6B2100"/>
        </a:folHlink>
      </a:clrScheme>
      <a:clrMap bg1="lt1" tx1="dk1" bg2="lt2" tx2="dk2" accent1="accent1" accent2="accent2" accent3="accent3" accent4="accent4" accent5="accent5" accent6="accent6" hlink="hlink" folHlink="folHlink"/>
    </a:extraClrScheme>
    <a:extraClrScheme>
      <a:clrScheme name="ffc580_255,197,128 7">
        <a:dk1>
          <a:srgbClr val="000000"/>
        </a:dk1>
        <a:lt1>
          <a:srgbClr val="FFFFFF"/>
        </a:lt1>
        <a:dk2>
          <a:srgbClr val="000000"/>
        </a:dk2>
        <a:lt2>
          <a:srgbClr val="B2B2B2"/>
        </a:lt2>
        <a:accent1>
          <a:srgbClr val="05DFFF"/>
        </a:accent1>
        <a:accent2>
          <a:srgbClr val="FF8705"/>
        </a:accent2>
        <a:accent3>
          <a:srgbClr val="FFFFFF"/>
        </a:accent3>
        <a:accent4>
          <a:srgbClr val="000000"/>
        </a:accent4>
        <a:accent5>
          <a:srgbClr val="AAECFF"/>
        </a:accent5>
        <a:accent6>
          <a:srgbClr val="E77A04"/>
        </a:accent6>
        <a:hlink>
          <a:srgbClr val="00086B"/>
        </a:hlink>
        <a:folHlink>
          <a:srgbClr val="6B3800"/>
        </a:folHlink>
      </a:clrScheme>
      <a:clrMap bg1="lt1" tx1="dk1" bg2="lt2" tx2="dk2" accent1="accent1" accent2="accent2" accent3="accent3" accent4="accent4" accent5="accent5" accent6="accent6" hlink="hlink" folHlink="folHlink"/>
    </a:extraClrScheme>
    <a:extraClrScheme>
      <a:clrScheme name="ffc580_255,197,128 8">
        <a:dk1>
          <a:srgbClr val="000000"/>
        </a:dk1>
        <a:lt1>
          <a:srgbClr val="FFFFFF"/>
        </a:lt1>
        <a:dk2>
          <a:srgbClr val="000000"/>
        </a:dk2>
        <a:lt2>
          <a:srgbClr val="B2B2B2"/>
        </a:lt2>
        <a:accent1>
          <a:srgbClr val="D9FF05"/>
        </a:accent1>
        <a:accent2>
          <a:srgbClr val="0586FF"/>
        </a:accent2>
        <a:accent3>
          <a:srgbClr val="FFFFFF"/>
        </a:accent3>
        <a:accent4>
          <a:srgbClr val="000000"/>
        </a:accent4>
        <a:accent5>
          <a:srgbClr val="E9FFAA"/>
        </a:accent5>
        <a:accent6>
          <a:srgbClr val="0479E7"/>
        </a:accent6>
        <a:hlink>
          <a:srgbClr val="64006B"/>
        </a:hlink>
        <a:folHlink>
          <a:srgbClr val="753E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med_0125_slide</Template>
  <TotalTime>9948</TotalTime>
  <Words>861</Words>
  <Application>Microsoft Macintosh PowerPoint</Application>
  <PresentationFormat>Custom</PresentationFormat>
  <Paragraphs>53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Avenir Book</vt:lpstr>
      <vt:lpstr>Avenir Roman</vt:lpstr>
      <vt:lpstr>med_0125_slide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Protoplast System for Studies of Interactions and Assembly of Wall Polymers Chien-Chih Chen1, Josh R. Herr2, Anushree Sengupta2 and John E. Carlson3</dc:title>
  <dc:subject/>
  <dc:creator>Schatz</dc:creator>
  <cp:keywords/>
  <dc:description/>
  <cp:lastModifiedBy>Thais Egreja</cp:lastModifiedBy>
  <cp:revision>615</cp:revision>
  <cp:lastPrinted>2018-07-24T15:42:53Z</cp:lastPrinted>
  <dcterms:created xsi:type="dcterms:W3CDTF">2010-05-04T18:57:17Z</dcterms:created>
  <dcterms:modified xsi:type="dcterms:W3CDTF">2018-10-13T23:14:13Z</dcterms:modified>
  <cp:category/>
</cp:coreProperties>
</file>